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0" r:id="rId2"/>
    <p:sldId id="286" r:id="rId3"/>
    <p:sldId id="295" r:id="rId4"/>
    <p:sldId id="301" r:id="rId5"/>
    <p:sldId id="296" r:id="rId6"/>
    <p:sldId id="297" r:id="rId7"/>
    <p:sldId id="298" r:id="rId8"/>
    <p:sldId id="299" r:id="rId9"/>
    <p:sldId id="284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40" autoAdjust="0"/>
  </p:normalViewPr>
  <p:slideViewPr>
    <p:cSldViewPr>
      <p:cViewPr varScale="1">
        <p:scale>
          <a:sx n="59" d="100"/>
          <a:sy n="59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B2853-6A14-1441-982B-D8A8CF1A23B6}" type="doc">
      <dgm:prSet loTypeId="urn:microsoft.com/office/officeart/2005/8/layout/matrix2" loCatId="matrix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187D245-F5B6-F842-87A2-8259720BADB1}">
      <dgm:prSet phldrT="[Text]"/>
      <dgm:spPr/>
      <dgm:t>
        <a:bodyPr/>
        <a:lstStyle/>
        <a:p>
          <a:r>
            <a:rPr lang="en-GB" dirty="0"/>
            <a:t>Stretching horizons; giving encouragement and self-belief</a:t>
          </a:r>
          <a:endParaRPr lang="en-US" dirty="0"/>
        </a:p>
      </dgm:t>
    </dgm:pt>
    <dgm:pt modelId="{1DEA1E95-118D-AE42-8232-F7BCD81BBD2C}" type="parTrans" cxnId="{58C5BA4A-0E69-DA4C-A707-6E54E6184C5A}">
      <dgm:prSet/>
      <dgm:spPr/>
      <dgm:t>
        <a:bodyPr/>
        <a:lstStyle/>
        <a:p>
          <a:endParaRPr lang="en-US"/>
        </a:p>
      </dgm:t>
    </dgm:pt>
    <dgm:pt modelId="{049BA31E-3A11-FB4B-90FD-43D2A35F1ED7}" type="sibTrans" cxnId="{58C5BA4A-0E69-DA4C-A707-6E54E6184C5A}">
      <dgm:prSet/>
      <dgm:spPr/>
      <dgm:t>
        <a:bodyPr/>
        <a:lstStyle/>
        <a:p>
          <a:endParaRPr lang="en-US"/>
        </a:p>
      </dgm:t>
    </dgm:pt>
    <dgm:pt modelId="{A63547E6-B28D-3F46-A227-8DCAEE40AD90}">
      <dgm:prSet phldrT="[Text]"/>
      <dgm:spPr/>
      <dgm:t>
        <a:bodyPr/>
        <a:lstStyle/>
        <a:p>
          <a:r>
            <a:rPr lang="en-GB" dirty="0"/>
            <a:t>Direct feedback about conscious/unconscious development needs</a:t>
          </a:r>
          <a:endParaRPr lang="en-US" dirty="0"/>
        </a:p>
      </dgm:t>
    </dgm:pt>
    <dgm:pt modelId="{14A9C0BD-2A88-D546-8355-F07A691A91A8}" type="parTrans" cxnId="{3BDBCCD6-3A91-6B4F-B8F4-E664684E63DB}">
      <dgm:prSet/>
      <dgm:spPr/>
      <dgm:t>
        <a:bodyPr/>
        <a:lstStyle/>
        <a:p>
          <a:endParaRPr lang="en-US"/>
        </a:p>
      </dgm:t>
    </dgm:pt>
    <dgm:pt modelId="{E462BDE6-88DF-6140-8AB1-4BA99689C0FB}" type="sibTrans" cxnId="{3BDBCCD6-3A91-6B4F-B8F4-E664684E63DB}">
      <dgm:prSet/>
      <dgm:spPr/>
      <dgm:t>
        <a:bodyPr/>
        <a:lstStyle/>
        <a:p>
          <a:endParaRPr lang="en-US"/>
        </a:p>
      </dgm:t>
    </dgm:pt>
    <dgm:pt modelId="{0BF10622-89CD-6A4D-9BA2-D011BBC7AC91}">
      <dgm:prSet phldrT="[Text]"/>
      <dgm:spPr/>
      <dgm:t>
        <a:bodyPr/>
        <a:lstStyle/>
        <a:p>
          <a:r>
            <a:rPr lang="en-GB" dirty="0"/>
            <a:t>Encouraging when things get tough/progress is slow</a:t>
          </a:r>
          <a:endParaRPr lang="en-US" dirty="0"/>
        </a:p>
      </dgm:t>
    </dgm:pt>
    <dgm:pt modelId="{21C49D54-E87A-C64D-AB11-C392C8478504}" type="parTrans" cxnId="{C0D2B526-85C8-4A46-8A9F-424E19ABABCF}">
      <dgm:prSet/>
      <dgm:spPr/>
      <dgm:t>
        <a:bodyPr/>
        <a:lstStyle/>
        <a:p>
          <a:endParaRPr lang="en-US"/>
        </a:p>
      </dgm:t>
    </dgm:pt>
    <dgm:pt modelId="{CFC4E68C-C322-864A-99D9-2B92CD8551C0}" type="sibTrans" cxnId="{C0D2B526-85C8-4A46-8A9F-424E19ABABCF}">
      <dgm:prSet/>
      <dgm:spPr/>
      <dgm:t>
        <a:bodyPr/>
        <a:lstStyle/>
        <a:p>
          <a:endParaRPr lang="en-US"/>
        </a:p>
      </dgm:t>
    </dgm:pt>
    <dgm:pt modelId="{5B21DD6F-36FD-D14B-9966-B34FB8CE31F0}">
      <dgm:prSet phldrT="[Text]"/>
      <dgm:spPr/>
      <dgm:t>
        <a:bodyPr/>
        <a:lstStyle/>
        <a:p>
          <a:r>
            <a:rPr lang="en-GB" dirty="0"/>
            <a:t>Being pragmatic; helping to find practical solutions</a:t>
          </a:r>
          <a:endParaRPr lang="en-US" dirty="0"/>
        </a:p>
      </dgm:t>
    </dgm:pt>
    <dgm:pt modelId="{C8C5EDE9-9D11-DD40-9A9E-D277A9B1067F}" type="parTrans" cxnId="{E179DA29-4DDF-7643-A013-7D71C821A640}">
      <dgm:prSet/>
      <dgm:spPr/>
      <dgm:t>
        <a:bodyPr/>
        <a:lstStyle/>
        <a:p>
          <a:endParaRPr lang="en-US"/>
        </a:p>
      </dgm:t>
    </dgm:pt>
    <dgm:pt modelId="{7EA8056F-AA97-CC40-804E-F97231EA09BF}" type="sibTrans" cxnId="{E179DA29-4DDF-7643-A013-7D71C821A640}">
      <dgm:prSet/>
      <dgm:spPr/>
      <dgm:t>
        <a:bodyPr/>
        <a:lstStyle/>
        <a:p>
          <a:endParaRPr lang="en-US"/>
        </a:p>
      </dgm:t>
    </dgm:pt>
    <dgm:pt modelId="{D6817407-C5FF-B44B-8C7C-19C1B64F2442}" type="pres">
      <dgm:prSet presAssocID="{0BBB2853-6A14-1441-982B-D8A8CF1A23B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62868B6-5C29-1A4C-874F-2B398DD0298E}" type="pres">
      <dgm:prSet presAssocID="{0BBB2853-6A14-1441-982B-D8A8CF1A23B6}" presName="axisShape" presStyleLbl="bgShp" presStyleIdx="0" presStyleCnt="1"/>
      <dgm:spPr/>
    </dgm:pt>
    <dgm:pt modelId="{96A359C8-FC80-9F4A-89A4-A0CB3BE6F28F}" type="pres">
      <dgm:prSet presAssocID="{0BBB2853-6A14-1441-982B-D8A8CF1A23B6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D7D55E-6A11-3742-814A-44B0D7C1437D}" type="pres">
      <dgm:prSet presAssocID="{0BBB2853-6A14-1441-982B-D8A8CF1A23B6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7120288-43AC-BC4F-B5EA-417788C72004}" type="pres">
      <dgm:prSet presAssocID="{0BBB2853-6A14-1441-982B-D8A8CF1A23B6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8C838E0-650B-FC4A-BC09-5EFCA09574C8}" type="pres">
      <dgm:prSet presAssocID="{0BBB2853-6A14-1441-982B-D8A8CF1A23B6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F168066-940A-48EF-9104-FE4D9F4DB119}" type="presOf" srcId="{0BF10622-89CD-6A4D-9BA2-D011BBC7AC91}" destId="{B7120288-43AC-BC4F-B5EA-417788C72004}" srcOrd="0" destOrd="0" presId="urn:microsoft.com/office/officeart/2005/8/layout/matrix2"/>
    <dgm:cxn modelId="{58C5BA4A-0E69-DA4C-A707-6E54E6184C5A}" srcId="{0BBB2853-6A14-1441-982B-D8A8CF1A23B6}" destId="{E187D245-F5B6-F842-87A2-8259720BADB1}" srcOrd="0" destOrd="0" parTransId="{1DEA1E95-118D-AE42-8232-F7BCD81BBD2C}" sibTransId="{049BA31E-3A11-FB4B-90FD-43D2A35F1ED7}"/>
    <dgm:cxn modelId="{021F4E4B-7C82-438A-B44C-6CF4DDFDE708}" type="presOf" srcId="{A63547E6-B28D-3F46-A227-8DCAEE40AD90}" destId="{B9D7D55E-6A11-3742-814A-44B0D7C1437D}" srcOrd="0" destOrd="0" presId="urn:microsoft.com/office/officeart/2005/8/layout/matrix2"/>
    <dgm:cxn modelId="{E179DA29-4DDF-7643-A013-7D71C821A640}" srcId="{0BBB2853-6A14-1441-982B-D8A8CF1A23B6}" destId="{5B21DD6F-36FD-D14B-9966-B34FB8CE31F0}" srcOrd="3" destOrd="0" parTransId="{C8C5EDE9-9D11-DD40-9A9E-D277A9B1067F}" sibTransId="{7EA8056F-AA97-CC40-804E-F97231EA09BF}"/>
    <dgm:cxn modelId="{C0D2B526-85C8-4A46-8A9F-424E19ABABCF}" srcId="{0BBB2853-6A14-1441-982B-D8A8CF1A23B6}" destId="{0BF10622-89CD-6A4D-9BA2-D011BBC7AC91}" srcOrd="2" destOrd="0" parTransId="{21C49D54-E87A-C64D-AB11-C392C8478504}" sibTransId="{CFC4E68C-C322-864A-99D9-2B92CD8551C0}"/>
    <dgm:cxn modelId="{E7472B0F-5AA6-49EC-8F56-D287574C7E4D}" type="presOf" srcId="{5B21DD6F-36FD-D14B-9966-B34FB8CE31F0}" destId="{68C838E0-650B-FC4A-BC09-5EFCA09574C8}" srcOrd="0" destOrd="0" presId="urn:microsoft.com/office/officeart/2005/8/layout/matrix2"/>
    <dgm:cxn modelId="{3BDBCCD6-3A91-6B4F-B8F4-E664684E63DB}" srcId="{0BBB2853-6A14-1441-982B-D8A8CF1A23B6}" destId="{A63547E6-B28D-3F46-A227-8DCAEE40AD90}" srcOrd="1" destOrd="0" parTransId="{14A9C0BD-2A88-D546-8355-F07A691A91A8}" sibTransId="{E462BDE6-88DF-6140-8AB1-4BA99689C0FB}"/>
    <dgm:cxn modelId="{04E52141-0A5D-44A6-ACF1-D12C96ACC627}" type="presOf" srcId="{0BBB2853-6A14-1441-982B-D8A8CF1A23B6}" destId="{D6817407-C5FF-B44B-8C7C-19C1B64F2442}" srcOrd="0" destOrd="0" presId="urn:microsoft.com/office/officeart/2005/8/layout/matrix2"/>
    <dgm:cxn modelId="{57972699-BE81-44F5-A3D6-0B0E2E2BFC59}" type="presOf" srcId="{E187D245-F5B6-F842-87A2-8259720BADB1}" destId="{96A359C8-FC80-9F4A-89A4-A0CB3BE6F28F}" srcOrd="0" destOrd="0" presId="urn:microsoft.com/office/officeart/2005/8/layout/matrix2"/>
    <dgm:cxn modelId="{E3E6FF5F-A6E5-46C1-8676-5B62D73A9622}" type="presParOf" srcId="{D6817407-C5FF-B44B-8C7C-19C1B64F2442}" destId="{F62868B6-5C29-1A4C-874F-2B398DD0298E}" srcOrd="0" destOrd="0" presId="urn:microsoft.com/office/officeart/2005/8/layout/matrix2"/>
    <dgm:cxn modelId="{EB693125-1410-4821-A37B-938A21AF9CF8}" type="presParOf" srcId="{D6817407-C5FF-B44B-8C7C-19C1B64F2442}" destId="{96A359C8-FC80-9F4A-89A4-A0CB3BE6F28F}" srcOrd="1" destOrd="0" presId="urn:microsoft.com/office/officeart/2005/8/layout/matrix2"/>
    <dgm:cxn modelId="{C4560217-A89A-476E-A7D3-03EEB8BE8D3A}" type="presParOf" srcId="{D6817407-C5FF-B44B-8C7C-19C1B64F2442}" destId="{B9D7D55E-6A11-3742-814A-44B0D7C1437D}" srcOrd="2" destOrd="0" presId="urn:microsoft.com/office/officeart/2005/8/layout/matrix2"/>
    <dgm:cxn modelId="{EB208698-4644-4099-99D3-3EAE2E50DE71}" type="presParOf" srcId="{D6817407-C5FF-B44B-8C7C-19C1B64F2442}" destId="{B7120288-43AC-BC4F-B5EA-417788C72004}" srcOrd="3" destOrd="0" presId="urn:microsoft.com/office/officeart/2005/8/layout/matrix2"/>
    <dgm:cxn modelId="{B50CDE69-E498-4D7F-BC39-BDBBC90C29E5}" type="presParOf" srcId="{D6817407-C5FF-B44B-8C7C-19C1B64F2442}" destId="{68C838E0-650B-FC4A-BC09-5EFCA09574C8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868B6-5C29-1A4C-874F-2B398DD0298E}">
      <dsp:nvSpPr>
        <dsp:cNvPr id="0" name=""/>
        <dsp:cNvSpPr/>
      </dsp:nvSpPr>
      <dsp:spPr>
        <a:xfrm>
          <a:off x="1530325" y="0"/>
          <a:ext cx="4140770" cy="414077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A359C8-FC80-9F4A-89A4-A0CB3BE6F28F}">
      <dsp:nvSpPr>
        <dsp:cNvPr id="0" name=""/>
        <dsp:cNvSpPr/>
      </dsp:nvSpPr>
      <dsp:spPr>
        <a:xfrm>
          <a:off x="1799475" y="269150"/>
          <a:ext cx="1656308" cy="165630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Stretching horizons; giving encouragement and self-belief</a:t>
          </a:r>
          <a:endParaRPr lang="en-US" sz="1100" kern="1200" dirty="0"/>
        </a:p>
      </dsp:txBody>
      <dsp:txXfrm>
        <a:off x="1880329" y="350004"/>
        <a:ext cx="1494600" cy="1494600"/>
      </dsp:txXfrm>
    </dsp:sp>
    <dsp:sp modelId="{B9D7D55E-6A11-3742-814A-44B0D7C1437D}">
      <dsp:nvSpPr>
        <dsp:cNvPr id="0" name=""/>
        <dsp:cNvSpPr/>
      </dsp:nvSpPr>
      <dsp:spPr>
        <a:xfrm>
          <a:off x="3745636" y="269150"/>
          <a:ext cx="1656308" cy="165630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Direct feedback about conscious/unconscious development needs</a:t>
          </a:r>
          <a:endParaRPr lang="en-US" sz="1100" kern="1200" dirty="0"/>
        </a:p>
      </dsp:txBody>
      <dsp:txXfrm>
        <a:off x="3826490" y="350004"/>
        <a:ext cx="1494600" cy="1494600"/>
      </dsp:txXfrm>
    </dsp:sp>
    <dsp:sp modelId="{B7120288-43AC-BC4F-B5EA-417788C72004}">
      <dsp:nvSpPr>
        <dsp:cNvPr id="0" name=""/>
        <dsp:cNvSpPr/>
      </dsp:nvSpPr>
      <dsp:spPr>
        <a:xfrm>
          <a:off x="1799475" y="2215311"/>
          <a:ext cx="1656308" cy="165630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Encouraging when things get tough/progress is slow</a:t>
          </a:r>
          <a:endParaRPr lang="en-US" sz="1100" kern="1200" dirty="0"/>
        </a:p>
      </dsp:txBody>
      <dsp:txXfrm>
        <a:off x="1880329" y="2296165"/>
        <a:ext cx="1494600" cy="1494600"/>
      </dsp:txXfrm>
    </dsp:sp>
    <dsp:sp modelId="{68C838E0-650B-FC4A-BC09-5EFCA09574C8}">
      <dsp:nvSpPr>
        <dsp:cNvPr id="0" name=""/>
        <dsp:cNvSpPr/>
      </dsp:nvSpPr>
      <dsp:spPr>
        <a:xfrm>
          <a:off x="3745636" y="2215311"/>
          <a:ext cx="1656308" cy="165630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Being pragmatic; helping to find practical solutions</a:t>
          </a:r>
          <a:endParaRPr lang="en-US" sz="1100" kern="1200" dirty="0"/>
        </a:p>
      </dsp:txBody>
      <dsp:txXfrm>
        <a:off x="3826490" y="2296165"/>
        <a:ext cx="1494600" cy="149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19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C8D46-CD15-4F7B-947C-77C1FB3F25C9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arningandDevelopmen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Using Challenge as a Mentor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© Coach Mentoring </a:t>
            </a:r>
            <a:r>
              <a:rPr lang="en-GB" dirty="0" smtClean="0"/>
              <a:t>Ltd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48816" y="152001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do we mean by challenge in mentoring?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4046" y="2675790"/>
            <a:ext cx="8229600" cy="3561259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Questioning a statement, opinion or assumption not fully thought through</a:t>
            </a:r>
          </a:p>
          <a:p>
            <a:r>
              <a:rPr lang="en-GB" dirty="0" smtClean="0"/>
              <a:t>Querying a perceived divergence of values</a:t>
            </a:r>
          </a:p>
          <a:p>
            <a:r>
              <a:rPr lang="en-GB" dirty="0" smtClean="0"/>
              <a:t>Giving honest and constructive feedback on observations</a:t>
            </a:r>
          </a:p>
          <a:p>
            <a:pPr marL="0" indent="0">
              <a:buNone/>
            </a:pPr>
            <a:r>
              <a:rPr lang="en-GB" b="1" dirty="0" smtClean="0"/>
              <a:t>Remember – always challenge with respect as to not undermine self-esteem</a:t>
            </a:r>
            <a:endParaRPr lang="en-GB" b="1" dirty="0"/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9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How to challenge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952327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Listen </a:t>
            </a:r>
            <a:r>
              <a:rPr lang="en-GB" dirty="0"/>
              <a:t>and use silence – to provide </a:t>
            </a:r>
            <a:r>
              <a:rPr lang="en-GB" dirty="0" smtClean="0"/>
              <a:t>reflective space</a:t>
            </a:r>
            <a:endParaRPr lang="en-GB" dirty="0"/>
          </a:p>
          <a:p>
            <a:pPr lvl="0"/>
            <a:r>
              <a:rPr lang="en-GB" dirty="0" smtClean="0"/>
              <a:t>Question </a:t>
            </a:r>
            <a:r>
              <a:rPr lang="en-GB" dirty="0"/>
              <a:t>– for clarity and to check reality</a:t>
            </a:r>
          </a:p>
          <a:p>
            <a:pPr lvl="0"/>
            <a:r>
              <a:rPr lang="en-GB" dirty="0" smtClean="0"/>
              <a:t>Confront </a:t>
            </a:r>
            <a:r>
              <a:rPr lang="en-GB" dirty="0"/>
              <a:t>– to ensure mentee’s </a:t>
            </a:r>
            <a:r>
              <a:rPr lang="en-GB" dirty="0" smtClean="0"/>
              <a:t>understanding and </a:t>
            </a:r>
            <a:r>
              <a:rPr lang="en-GB" dirty="0"/>
              <a:t>prevent avoidance</a:t>
            </a:r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115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Reflection on challenge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2952327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is our intent when we challenge</a:t>
            </a:r>
            <a:r>
              <a:rPr lang="en-GB" dirty="0" smtClean="0"/>
              <a:t>?</a:t>
            </a:r>
          </a:p>
          <a:p>
            <a:pPr marL="514350" lvl="0" indent="-514350">
              <a:buFont typeface="+mj-lt"/>
              <a:buAutoNum type="arabicPeriod"/>
            </a:pPr>
            <a:endParaRPr lang="en-GB" sz="1600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are we challenging</a:t>
            </a:r>
            <a:r>
              <a:rPr lang="en-GB" dirty="0" smtClean="0"/>
              <a:t>?</a:t>
            </a:r>
          </a:p>
          <a:p>
            <a:pPr marL="514350" lvl="0" indent="-514350">
              <a:buFont typeface="+mj-lt"/>
              <a:buAutoNum type="arabicPeriod"/>
            </a:pPr>
            <a:endParaRPr lang="en-GB" sz="1600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might be experienced as </a:t>
            </a:r>
            <a:r>
              <a:rPr lang="en-GB" dirty="0" smtClean="0"/>
              <a:t>being challenging </a:t>
            </a:r>
            <a:r>
              <a:rPr lang="en-GB" dirty="0"/>
              <a:t>– and how do we know </a:t>
            </a:r>
            <a:r>
              <a:rPr lang="en-GB" dirty="0" smtClean="0"/>
              <a:t>how challenging </a:t>
            </a:r>
            <a:r>
              <a:rPr lang="en-GB" dirty="0"/>
              <a:t>we are being?</a:t>
            </a:r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14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978" y="9203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Support vs. Challenge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graphicFrame>
        <p:nvGraphicFramePr>
          <p:cNvPr id="1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740195"/>
              </p:ext>
            </p:extLst>
          </p:nvPr>
        </p:nvGraphicFramePr>
        <p:xfrm>
          <a:off x="755576" y="2275148"/>
          <a:ext cx="7201420" cy="4140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752425" y="198381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05759"/>
                </a:solidFill>
              </a:rPr>
              <a:t>Empathy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60032" y="1983812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05759"/>
                </a:solidFill>
              </a:rPr>
              <a:t>Objectivity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59632" y="3182499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05759"/>
                </a:solidFill>
              </a:rPr>
              <a:t>Challenge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59632" y="510219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505759"/>
                </a:solidFill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45429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34978" y="92038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Questions to challenge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3394" y="2065964"/>
            <a:ext cx="6912768" cy="4055323"/>
          </a:xfrm>
          <a:prstGeom prst="rect">
            <a:avLst/>
          </a:prstGeom>
        </p:spPr>
      </p:pic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19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How will you approach challenge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600399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Font typeface="Arial"/>
              <a:buChar char="•"/>
            </a:pPr>
            <a:r>
              <a:rPr lang="en-GB" dirty="0"/>
              <a:t>Get the right conditions for challenge</a:t>
            </a:r>
          </a:p>
          <a:p>
            <a:pPr marL="533400" indent="-533400">
              <a:buFont typeface="Arial"/>
              <a:buChar char="•"/>
            </a:pPr>
            <a:r>
              <a:rPr lang="en-GB" dirty="0"/>
              <a:t>Be specific with the language you use</a:t>
            </a:r>
            <a:endParaRPr lang="en-US" dirty="0"/>
          </a:p>
          <a:p>
            <a:pPr marL="533400" indent="-533400">
              <a:buFont typeface="Arial"/>
              <a:buChar char="•"/>
            </a:pPr>
            <a:r>
              <a:rPr lang="en-GB" dirty="0"/>
              <a:t>Test assumptions</a:t>
            </a:r>
            <a:endParaRPr lang="en-US" dirty="0"/>
          </a:p>
          <a:p>
            <a:pPr marL="533400" indent="-533400">
              <a:buFont typeface="Arial"/>
              <a:buChar char="•"/>
            </a:pPr>
            <a:r>
              <a:rPr lang="en-GB" dirty="0"/>
              <a:t>Ask for evidence</a:t>
            </a:r>
            <a:endParaRPr lang="en-US" dirty="0"/>
          </a:p>
          <a:p>
            <a:pPr marL="533400" indent="-533400">
              <a:buFont typeface="Arial"/>
              <a:buChar char="•"/>
            </a:pPr>
            <a:r>
              <a:rPr lang="en-GB" dirty="0"/>
              <a:t>Search for logic</a:t>
            </a:r>
            <a:endParaRPr lang="en-US" dirty="0"/>
          </a:p>
          <a:p>
            <a:pPr marL="533400" indent="-533400">
              <a:buFont typeface="Arial"/>
              <a:buChar char="•"/>
            </a:pPr>
            <a:r>
              <a:rPr lang="en-GB" dirty="0"/>
              <a:t>Test practicality</a:t>
            </a:r>
            <a:endParaRPr lang="en-US" dirty="0"/>
          </a:p>
          <a:p>
            <a:pPr marL="533400" indent="-533400">
              <a:buFont typeface="Arial"/>
              <a:buChar char="•"/>
            </a:pPr>
            <a:r>
              <a:rPr lang="en-GB" dirty="0"/>
              <a:t>Understand consequences</a:t>
            </a:r>
            <a:endParaRPr lang="en-US" dirty="0"/>
          </a:p>
          <a:p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32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247121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Your reflection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8" name="AutoShape 4"/>
          <p:cNvSpPr>
            <a:spLocks noGrp="1" noChangeArrowheads="1"/>
          </p:cNvSpPr>
          <p:nvPr>
            <p:ph idx="1"/>
          </p:nvPr>
        </p:nvSpPr>
        <p:spPr bwMode="auto">
          <a:xfrm>
            <a:off x="1943140" y="2060848"/>
            <a:ext cx="6120680" cy="3672408"/>
          </a:xfrm>
          <a:prstGeom prst="cloudCallout">
            <a:avLst>
              <a:gd name="adj1" fmla="val -54150"/>
              <a:gd name="adj2" fmla="val 55807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defRPr/>
            </a:pPr>
            <a:endParaRPr lang="en-GB" dirty="0"/>
          </a:p>
          <a:p>
            <a:pPr algn="ctr">
              <a:defRPr/>
            </a:pPr>
            <a:r>
              <a:rPr lang="en-GB" dirty="0"/>
              <a:t>What reflections do you have on the way you challenge?</a:t>
            </a:r>
          </a:p>
          <a:p>
            <a:pPr algn="ctr">
              <a:defRPr/>
            </a:pPr>
            <a:endParaRPr lang="en-GB" dirty="0"/>
          </a:p>
          <a:p>
            <a:pPr algn="ctr">
              <a:defRPr/>
            </a:pPr>
            <a:r>
              <a:rPr lang="en-GB" dirty="0"/>
              <a:t>What do you need to consider to develop this skill?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60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" y="2852936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GB" sz="3600" dirty="0">
                <a:latin typeface="Century Gothic" panose="020B0502020202020204" pitchFamily="34" charset="0"/>
              </a:rPr>
              <a:t>Get in touch with any questions:</a:t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</a:rPr>
              <a:t/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 smtClean="0">
                <a:latin typeface="Century Gothic" panose="020B0502020202020204" pitchFamily="34" charset="0"/>
                <a:hlinkClick r:id="rId4"/>
              </a:rPr>
              <a:t>LearningandDevelopment@ed.ac.uk</a:t>
            </a:r>
            <a:r>
              <a:rPr lang="en-GB" sz="3600" dirty="0" smtClean="0">
                <a:latin typeface="Century Gothic" panose="020B0502020202020204" pitchFamily="34" charset="0"/>
              </a:rPr>
              <a:t>  </a:t>
            </a:r>
            <a:r>
              <a:rPr lang="en-GB" sz="3600" dirty="0">
                <a:latin typeface="Century Gothic" panose="020B0502020202020204" pitchFamily="34" charset="0"/>
              </a:rPr>
              <a:t/>
            </a:r>
            <a:br>
              <a:rPr lang="en-GB" sz="3600" dirty="0">
                <a:latin typeface="Century Gothic" panose="020B0502020202020204" pitchFamily="34" charset="0"/>
              </a:rPr>
            </a:br>
            <a:endParaRPr lang="en-GB" sz="3600" dirty="0">
              <a:latin typeface="Century Gothic" panose="020B050202020202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 Template PP" id="{B6E33260-D985-4B1F-83B9-83E060BEF5EB}" vid="{4508888C-FF3A-4103-B49C-1071A09D09F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 Template PP</Template>
  <TotalTime>35</TotalTime>
  <Words>232</Words>
  <Application>Microsoft Office PowerPoint</Application>
  <PresentationFormat>On-screen Show (4:3)</PresentationFormat>
  <Paragraphs>46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Using Challenge as a Mentor</vt:lpstr>
      <vt:lpstr>What do we mean by challenge in mentoring? </vt:lpstr>
      <vt:lpstr>How to challenge</vt:lpstr>
      <vt:lpstr>Reflection on challenge</vt:lpstr>
      <vt:lpstr>Support vs. Challenge</vt:lpstr>
      <vt:lpstr>Questions to challenge</vt:lpstr>
      <vt:lpstr>How will you approach challenge</vt:lpstr>
      <vt:lpstr>Your reflection </vt:lpstr>
      <vt:lpstr>Get in touch with any questions: 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Jacki Mason</dc:creator>
  <cp:lastModifiedBy>FAIRWEATHER Joanna</cp:lastModifiedBy>
  <cp:revision>8</cp:revision>
  <cp:lastPrinted>2015-03-13T10:12:12Z</cp:lastPrinted>
  <dcterms:created xsi:type="dcterms:W3CDTF">2016-03-11T08:07:21Z</dcterms:created>
  <dcterms:modified xsi:type="dcterms:W3CDTF">2020-10-27T11:45:57Z</dcterms:modified>
</cp:coreProperties>
</file>