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0" r:id="rId3"/>
    <p:sldId id="298" r:id="rId4"/>
    <p:sldId id="286" r:id="rId5"/>
    <p:sldId id="301" r:id="rId6"/>
    <p:sldId id="294" r:id="rId7"/>
    <p:sldId id="296" r:id="rId8"/>
    <p:sldId id="297" r:id="rId9"/>
    <p:sldId id="292" r:id="rId10"/>
    <p:sldId id="295" r:id="rId11"/>
    <p:sldId id="284" r:id="rId1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EBENC Frances" initials="GF" lastIdx="6" clrIdx="0">
    <p:extLst>
      <p:ext uri="{19B8F6BF-5375-455C-9EA6-DF929625EA0E}">
        <p15:presenceInfo xmlns:p15="http://schemas.microsoft.com/office/powerpoint/2012/main" userId="S-1-5-21-861567501-1417001333-682003330-3004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 showScrollbar="0"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83372" autoAdjust="0"/>
  </p:normalViewPr>
  <p:slideViewPr>
    <p:cSldViewPr>
      <p:cViewPr varScale="1">
        <p:scale>
          <a:sx n="56" d="100"/>
          <a:sy n="56" d="100"/>
        </p:scale>
        <p:origin x="160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100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E0C0303F-35E2-4CDA-A337-3C1C71795EFA}" type="datetimeFigureOut">
              <a:rPr lang="en-GB" smtClean="0"/>
              <a:pPr/>
              <a:t>27/10/2020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6436C6F3-CD66-4EA9-836C-65455433B7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150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3E06DBBD-DED9-4571-A571-901409B24B7C}" type="datetimeFigureOut">
              <a:rPr lang="en-GB" smtClean="0"/>
              <a:pPr/>
              <a:t>27/10/2020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7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303" tIns="45651" rIns="91303" bIns="4565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D00AC60E-9A3C-4E3B-8172-7CE32920E43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837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4081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7972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/>
              <a:t>Closing slide?</a:t>
            </a:r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980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657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480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905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369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030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907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678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 are looking for our mentors to take a less</a:t>
            </a:r>
            <a:r>
              <a:rPr lang="en-GB" baseline="0" dirty="0" smtClean="0"/>
              <a:t> directive and therefor more developmental approach with their mentees.  </a:t>
            </a:r>
          </a:p>
          <a:p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Is advice a large part of mentoring? NO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Do you feel an effective mentor can gain a clearer insight into a mentee’s problems than the mentee? NO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725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B130-78D6-47D4-A30E-DE98BAB97AF9}" type="datetime1">
              <a:rPr lang="en-GB" smtClean="0"/>
              <a:pPr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749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F9A8-204E-40F9-8654-23862F324F0F}" type="datetime1">
              <a:rPr lang="en-GB" smtClean="0"/>
              <a:pPr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496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CA71-E702-44E5-A304-18B7A2A5BF4D}" type="datetime1">
              <a:rPr lang="en-GB" smtClean="0"/>
              <a:pPr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775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EB048-92A5-4D4A-B4BA-348655BED378}" type="datetime1">
              <a:rPr lang="en-GB" smtClean="0"/>
              <a:pPr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156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CDC59-DCC3-440C-A049-8CF2BFB5061D}" type="datetime1">
              <a:rPr lang="en-GB" smtClean="0"/>
              <a:pPr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11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31AA-B2F1-43E5-B518-597E0B56B690}" type="datetime1">
              <a:rPr lang="en-GB" smtClean="0"/>
              <a:pPr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75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2A81-2D1A-495B-9AFE-008BCC96E7A0}" type="datetime1">
              <a:rPr lang="en-GB" smtClean="0"/>
              <a:pPr/>
              <a:t>27/10/2020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4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482F-F8A6-4818-8A57-5FBE679871C3}" type="datetime1">
              <a:rPr lang="en-GB" smtClean="0"/>
              <a:pPr/>
              <a:t>27/10/2020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04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0C20A-B22D-4B20-906B-26E4E6865BA1}" type="datetime1">
              <a:rPr lang="en-GB" smtClean="0"/>
              <a:pPr/>
              <a:t>27/10/2020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251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4D2B7-1A86-45FB-9DDC-8F612F29000C}" type="datetime1">
              <a:rPr lang="en-GB" smtClean="0"/>
              <a:pPr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991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6672-2464-4CA5-8C0B-944E8541483C}" type="datetime1">
              <a:rPr lang="en-GB" smtClean="0"/>
              <a:pPr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60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EED99-EA20-46BE-B9EF-3D9E34CAFC30}" type="datetime1">
              <a:rPr lang="en-GB" smtClean="0"/>
              <a:pPr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87F63-3C03-41F6-A456-F76DE6E5B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072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mailto:LearningandDevelopment@ed.ac.u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ictionary.cambridge.org/dictionary/english/opinio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1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Giving Advice for Mentors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Lis Merrick, </a:t>
            </a:r>
          </a:p>
          <a:p>
            <a:r>
              <a:rPr lang="en-GB" dirty="0"/>
              <a:t>Coach Mentoring Ltd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1</a:t>
            </a:fld>
            <a:endParaRPr lang="en-GB"/>
          </a:p>
        </p:txBody>
      </p:sp>
      <p:pic>
        <p:nvPicPr>
          <p:cNvPr id="11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9168"/>
            <a:ext cx="3563888" cy="169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955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5695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Your reflection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sp>
        <p:nvSpPr>
          <p:cNvPr id="6" name="AutoShape 4"/>
          <p:cNvSpPr>
            <a:spLocks noGrp="1" noChangeArrowheads="1"/>
          </p:cNvSpPr>
          <p:nvPr>
            <p:ph idx="1"/>
          </p:nvPr>
        </p:nvSpPr>
        <p:spPr bwMode="auto">
          <a:xfrm>
            <a:off x="683568" y="1758000"/>
            <a:ext cx="7848872" cy="4407304"/>
          </a:xfrm>
          <a:prstGeom prst="cloudCallout">
            <a:avLst>
              <a:gd name="adj1" fmla="val -54150"/>
              <a:gd name="adj2" fmla="val 5580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algn="ctr"/>
            <a:endParaRPr lang="en-GB" dirty="0"/>
          </a:p>
          <a:p>
            <a:pPr marL="0" indent="0" algn="ctr">
              <a:buNone/>
            </a:pPr>
            <a:r>
              <a:rPr lang="en-GB" sz="5900" dirty="0"/>
              <a:t>When would </a:t>
            </a:r>
            <a:r>
              <a:rPr lang="en-GB" sz="5900" dirty="0" smtClean="0"/>
              <a:t>you now </a:t>
            </a:r>
            <a:r>
              <a:rPr lang="en-GB" sz="5900" dirty="0"/>
              <a:t>offer advice in a mentoring capacity?</a:t>
            </a:r>
          </a:p>
          <a:p>
            <a:pPr marL="0" indent="0" algn="ctr">
              <a:buNone/>
            </a:pPr>
            <a:endParaRPr lang="en-GB" sz="5900" dirty="0" smtClean="0"/>
          </a:p>
          <a:p>
            <a:pPr marL="0" indent="0" algn="ctr">
              <a:buNone/>
            </a:pPr>
            <a:r>
              <a:rPr lang="en-GB" sz="5900" dirty="0" smtClean="0"/>
              <a:t>What </a:t>
            </a:r>
            <a:r>
              <a:rPr lang="en-GB" sz="5900" dirty="0"/>
              <a:t>is my experience of giving advice?</a:t>
            </a:r>
          </a:p>
          <a:p>
            <a:pPr marL="0" indent="0" algn="ctr">
              <a:buNone/>
            </a:pPr>
            <a:endParaRPr lang="en-GB" sz="5900" dirty="0"/>
          </a:p>
          <a:p>
            <a:pPr marL="0" indent="0" algn="ctr">
              <a:buNone/>
            </a:pPr>
            <a:r>
              <a:rPr lang="en-GB" sz="5900" dirty="0"/>
              <a:t>What might I do differently now</a:t>
            </a:r>
            <a:r>
              <a:rPr lang="en-GB" sz="5900" dirty="0" smtClean="0"/>
              <a:t>?</a:t>
            </a:r>
            <a:endParaRPr lang="en-GB" sz="5900" dirty="0"/>
          </a:p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627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idx="1"/>
          </p:nvPr>
        </p:nvSpPr>
        <p:spPr>
          <a:xfrm>
            <a:off x="611560" y="2204864"/>
            <a:ext cx="8201025" cy="4064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200" dirty="0">
              <a:latin typeface="Century Gothic" panose="020B0502020202020204" pitchFamily="34" charset="0"/>
            </a:endParaRPr>
          </a:p>
          <a:p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95" y="2852936"/>
            <a:ext cx="8384480" cy="2982009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8340" y="1952836"/>
            <a:ext cx="8229600" cy="1800200"/>
          </a:xfrm>
        </p:spPr>
        <p:txBody>
          <a:bodyPr>
            <a:norm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Get in touch with any questions:</a:t>
            </a:r>
            <a:r>
              <a:rPr lang="en-GB" sz="3600">
                <a:latin typeface="Calibri" panose="020F0502020204030204" pitchFamily="34" charset="0"/>
              </a:rPr>
              <a:t/>
            </a:r>
            <a:br>
              <a:rPr lang="en-GB" sz="3600">
                <a:latin typeface="Calibri" panose="020F0502020204030204" pitchFamily="34" charset="0"/>
              </a:rPr>
            </a:br>
            <a:r>
              <a:rPr lang="en-GB" sz="3600" smtClean="0">
                <a:latin typeface="Calibri" panose="020F0502020204030204" pitchFamily="34" charset="0"/>
                <a:hlinkClick r:id="rId4"/>
              </a:rPr>
              <a:t>LearningandDevelopment@ed.ac.uk</a:t>
            </a:r>
            <a:r>
              <a:rPr lang="en-GB" sz="3600" smtClean="0">
                <a:latin typeface="Calibri" panose="020F0502020204030204" pitchFamily="34" charset="0"/>
              </a:rPr>
              <a:t>  </a:t>
            </a:r>
            <a:r>
              <a:rPr lang="en-GB" sz="3600" dirty="0">
                <a:latin typeface="Century Gothic" panose="020B0502020202020204" pitchFamily="34" charset="0"/>
              </a:rPr>
              <a:t/>
            </a:r>
            <a:br>
              <a:rPr lang="en-GB" sz="3600" dirty="0">
                <a:latin typeface="Century Gothic" panose="020B0502020202020204" pitchFamily="34" charset="0"/>
              </a:rPr>
            </a:br>
            <a:endParaRPr lang="en-GB" sz="3600" dirty="0">
              <a:latin typeface="Century Gothic" panose="020B0502020202020204" pitchFamily="34" charset="0"/>
            </a:endParaRPr>
          </a:p>
        </p:txBody>
      </p:sp>
      <p:pic>
        <p:nvPicPr>
          <p:cNvPr id="9" name="Content Placeholder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642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GB" dirty="0"/>
              <a:t>What is advice in a mentoring relationship?</a:t>
            </a:r>
            <a:br>
              <a:rPr lang="en-GB" dirty="0"/>
            </a:b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sz="half" idx="1"/>
          </p:nvPr>
        </p:nvSpPr>
        <p:spPr>
          <a:xfrm>
            <a:off x="457200" y="2286000"/>
            <a:ext cx="4038600" cy="3840163"/>
          </a:xfrm>
        </p:spPr>
        <p:txBody>
          <a:bodyPr/>
          <a:lstStyle/>
          <a:p>
            <a:endParaRPr lang="en-US" dirty="0">
              <a:hlinkClick r:id="rId3"/>
            </a:endParaRPr>
          </a:p>
          <a:p>
            <a:pPr>
              <a:buNone/>
            </a:pPr>
            <a:r>
              <a:rPr lang="en-GB" sz="3200" dirty="0"/>
              <a:t>    An opinion that the mentor offers the mentee about what the mentee should do, say or act in a particular situation.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pic>
        <p:nvPicPr>
          <p:cNvPr id="8" name="Content Placeholder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57800" y="2819400"/>
            <a:ext cx="2882900" cy="287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546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946" y="1186924"/>
            <a:ext cx="8229600" cy="1143000"/>
          </a:xfrm>
        </p:spPr>
        <p:txBody>
          <a:bodyPr>
            <a:noAutofit/>
          </a:bodyPr>
          <a:lstStyle/>
          <a:p>
            <a:r>
              <a:rPr lang="en-GB" dirty="0"/>
              <a:t>Giving advice in a mentoring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946" y="2593274"/>
            <a:ext cx="8229600" cy="3705275"/>
          </a:xfrm>
        </p:spPr>
        <p:txBody>
          <a:bodyPr>
            <a:normAutofit/>
          </a:bodyPr>
          <a:lstStyle/>
          <a:p>
            <a:r>
              <a:rPr lang="en-GB" dirty="0"/>
              <a:t>Must be authentic</a:t>
            </a:r>
          </a:p>
          <a:p>
            <a:r>
              <a:rPr lang="en-GB" dirty="0"/>
              <a:t>Based on needs/welfare of mentee, not on the mentor’s needs</a:t>
            </a:r>
          </a:p>
          <a:p>
            <a:r>
              <a:rPr lang="en-GB" dirty="0"/>
              <a:t>Must be given without strings attached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6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429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6328"/>
            <a:ext cx="8229600" cy="1143000"/>
          </a:xfrm>
        </p:spPr>
        <p:txBody>
          <a:bodyPr>
            <a:noAutofit/>
          </a:bodyPr>
          <a:lstStyle/>
          <a:p>
            <a:r>
              <a:rPr lang="en-US" dirty="0"/>
              <a:t>Should you give advice in a mentoring relationship?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35" y="2681536"/>
            <a:ext cx="8229600" cy="4176464"/>
          </a:xfrm>
        </p:spPr>
        <p:txBody>
          <a:bodyPr>
            <a:normAutofit/>
          </a:bodyPr>
          <a:lstStyle/>
          <a:p>
            <a:pPr marL="457200" indent="-457200"/>
            <a:r>
              <a:rPr lang="en-US" dirty="0"/>
              <a:t>Advantages include:</a:t>
            </a:r>
          </a:p>
          <a:p>
            <a:pPr marL="857250" lvl="1" indent="-457200"/>
            <a:r>
              <a:rPr lang="en-US" sz="2400" dirty="0"/>
              <a:t>Focusing minds on what is important</a:t>
            </a:r>
          </a:p>
          <a:p>
            <a:pPr marL="857250" lvl="1" indent="-457200"/>
            <a:r>
              <a:rPr lang="en-US" sz="2400" dirty="0"/>
              <a:t>Speed</a:t>
            </a:r>
          </a:p>
          <a:p>
            <a:pPr marL="857250" lvl="1" indent="-457200"/>
            <a:r>
              <a:rPr lang="en-US" sz="2400" dirty="0"/>
              <a:t>Mentee can tap into mentor’s experience with relatively high efficiency</a:t>
            </a:r>
            <a:endParaRPr lang="en-GB" sz="2800" dirty="0">
              <a:latin typeface="Century Gothic" panose="020B0502020202020204" pitchFamily="34" charset="0"/>
            </a:endParaRP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496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6328"/>
            <a:ext cx="8229600" cy="1143000"/>
          </a:xfrm>
        </p:spPr>
        <p:txBody>
          <a:bodyPr>
            <a:noAutofit/>
          </a:bodyPr>
          <a:lstStyle/>
          <a:p>
            <a:r>
              <a:rPr lang="en-US" dirty="0"/>
              <a:t>Should you give advice in a mentoring relationship?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187" y="2681536"/>
            <a:ext cx="8229600" cy="4176464"/>
          </a:xfrm>
        </p:spPr>
        <p:txBody>
          <a:bodyPr>
            <a:normAutofit/>
          </a:bodyPr>
          <a:lstStyle/>
          <a:p>
            <a:r>
              <a:rPr lang="en-US" dirty="0"/>
              <a:t>Disadvantages include:</a:t>
            </a:r>
          </a:p>
          <a:p>
            <a:pPr lvl="1"/>
            <a:r>
              <a:rPr lang="en-US" sz="2400" dirty="0"/>
              <a:t>Less committed to following the advice through</a:t>
            </a:r>
          </a:p>
          <a:p>
            <a:pPr lvl="1"/>
            <a:r>
              <a:rPr lang="en-US" sz="2400" dirty="0"/>
              <a:t>Might not take personal responsibility for the outcome</a:t>
            </a:r>
          </a:p>
          <a:p>
            <a:pPr lvl="1"/>
            <a:r>
              <a:rPr lang="en-US" sz="2400" dirty="0"/>
              <a:t>Might not learn from it for future similar issues</a:t>
            </a:r>
          </a:p>
          <a:p>
            <a:endParaRPr lang="en-GB" sz="2800" dirty="0">
              <a:latin typeface="Century Gothic" panose="020B0502020202020204" pitchFamily="34" charset="0"/>
            </a:endParaRP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181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943" y="1117312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Conditions for giving advice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8486"/>
            <a:ext cx="8229600" cy="3705275"/>
          </a:xfrm>
        </p:spPr>
        <p:txBody>
          <a:bodyPr>
            <a:noAutofit/>
          </a:bodyPr>
          <a:lstStyle/>
          <a:p>
            <a:r>
              <a:rPr lang="en-GB" dirty="0">
                <a:latin typeface="Calibri" panose="020F0502020204030204" pitchFamily="34" charset="0"/>
              </a:rPr>
              <a:t>There is a clear right or wrong answer</a:t>
            </a:r>
          </a:p>
          <a:p>
            <a:r>
              <a:rPr lang="en-GB" dirty="0">
                <a:latin typeface="Calibri" panose="020F0502020204030204" pitchFamily="34" charset="0"/>
              </a:rPr>
              <a:t>There is a need for a quick decision</a:t>
            </a:r>
          </a:p>
          <a:p>
            <a:r>
              <a:rPr lang="en-GB" dirty="0">
                <a:latin typeface="Calibri" panose="020F0502020204030204" pitchFamily="34" charset="0"/>
              </a:rPr>
              <a:t>Not doing so will cause the mentee harm</a:t>
            </a:r>
          </a:p>
          <a:p>
            <a:r>
              <a:rPr lang="en-GB" dirty="0">
                <a:latin typeface="Calibri" panose="020F0502020204030204" pitchFamily="34" charset="0"/>
              </a:rPr>
              <a:t>The subject matter is so complex that giving advice is the best option</a:t>
            </a: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615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943" y="930189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Ground rules for giving advice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943" y="2171402"/>
            <a:ext cx="8229600" cy="4367510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latin typeface="Calibri" panose="020F0502020204030204" pitchFamily="34" charset="0"/>
              </a:rPr>
              <a:t>Ask the mentee if they would like advice/ guidance?</a:t>
            </a:r>
          </a:p>
          <a:p>
            <a:r>
              <a:rPr lang="en-GB" dirty="0">
                <a:latin typeface="Calibri" panose="020F0502020204030204" pitchFamily="34" charset="0"/>
              </a:rPr>
              <a:t>Consider why you want to advise?</a:t>
            </a:r>
          </a:p>
          <a:p>
            <a:r>
              <a:rPr lang="en-GB" dirty="0">
                <a:latin typeface="Calibri" panose="020F0502020204030204" pitchFamily="34" charset="0"/>
              </a:rPr>
              <a:t>Ensure the mentee understands this is advice and not ‘telling them what to do’</a:t>
            </a:r>
          </a:p>
          <a:p>
            <a:r>
              <a:rPr lang="en-GB" dirty="0">
                <a:latin typeface="Calibri" panose="020F0502020204030204" pitchFamily="34" charset="0"/>
              </a:rPr>
              <a:t>Keep it short and to the point</a:t>
            </a:r>
          </a:p>
          <a:p>
            <a:r>
              <a:rPr lang="en-GB" dirty="0">
                <a:latin typeface="Calibri" panose="020F0502020204030204" pitchFamily="34" charset="0"/>
              </a:rPr>
              <a:t>Clarify that offering advice as a means to open up deeper dialogue</a:t>
            </a:r>
          </a:p>
          <a:p>
            <a:r>
              <a:rPr lang="en-GB" dirty="0">
                <a:latin typeface="Calibri" panose="020F0502020204030204" pitchFamily="34" charset="0"/>
              </a:rPr>
              <a:t>Once given, spend time discussing how they think they might adapt it and use it</a:t>
            </a: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165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402" y="956737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Structuring advice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99737"/>
            <a:ext cx="8229600" cy="4256613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latin typeface="Calibri" panose="020F0502020204030204" pitchFamily="34" charset="0"/>
              </a:rPr>
              <a:t>Explain why you are giving it</a:t>
            </a:r>
          </a:p>
          <a:p>
            <a:r>
              <a:rPr lang="en-GB" dirty="0">
                <a:latin typeface="Calibri" panose="020F0502020204030204" pitchFamily="34" charset="0"/>
              </a:rPr>
              <a:t>Explain the source e.g. personal experience, observation etc.</a:t>
            </a:r>
          </a:p>
          <a:p>
            <a:r>
              <a:rPr lang="en-GB" dirty="0">
                <a:latin typeface="Calibri" panose="020F0502020204030204" pitchFamily="34" charset="0"/>
              </a:rPr>
              <a:t>Give succinctly</a:t>
            </a:r>
          </a:p>
          <a:p>
            <a:r>
              <a:rPr lang="en-GB" dirty="0">
                <a:latin typeface="Calibri" panose="020F0502020204030204" pitchFamily="34" charset="0"/>
              </a:rPr>
              <a:t>Check it has been understood in the way you intended</a:t>
            </a:r>
          </a:p>
          <a:p>
            <a:r>
              <a:rPr lang="en-GB" dirty="0">
                <a:latin typeface="Calibri" panose="020F0502020204030204" pitchFamily="34" charset="0"/>
              </a:rPr>
              <a:t>Check the mentee finds it relevant and useful</a:t>
            </a:r>
          </a:p>
          <a:p>
            <a:r>
              <a:rPr lang="en-GB" dirty="0">
                <a:latin typeface="Calibri" panose="020F0502020204030204" pitchFamily="34" charset="0"/>
              </a:rPr>
              <a:t>Review how they will assimilate the advice in their own way</a:t>
            </a: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094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5673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The “problem” with advice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431"/>
            <a:ext cx="8229600" cy="4525963"/>
          </a:xfrm>
        </p:spPr>
        <p:txBody>
          <a:bodyPr/>
          <a:lstStyle/>
          <a:p>
            <a:r>
              <a:rPr lang="en-GB" dirty="0"/>
              <a:t>Is advice a large part of mentoring</a:t>
            </a:r>
            <a:r>
              <a:rPr lang="en-GB" dirty="0" smtClean="0"/>
              <a:t>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Do you feel an effective mentor can gain a clearer insight into a mentee’s problems than the mentee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579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 Edin PP template" id="{E19D5A27-BE0A-497C-B4CD-22F2B4699AB2}" vid="{40A6A716-71D4-4032-BA2C-9F0584343E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 Edin PP template</Template>
  <TotalTime>262</TotalTime>
  <Words>499</Words>
  <Application>Microsoft Office PowerPoint</Application>
  <PresentationFormat>On-screen Show (4:3)</PresentationFormat>
  <Paragraphs>90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Century Gothic</vt:lpstr>
      <vt:lpstr>Office Theme</vt:lpstr>
      <vt:lpstr>Giving Advice for Mentors</vt:lpstr>
      <vt:lpstr>What is advice in a mentoring relationship? </vt:lpstr>
      <vt:lpstr>Giving advice in a mentoring relationship</vt:lpstr>
      <vt:lpstr>Should you give advice in a mentoring relationship?</vt:lpstr>
      <vt:lpstr>Should you give advice in a mentoring relationship?</vt:lpstr>
      <vt:lpstr>Conditions for giving advice</vt:lpstr>
      <vt:lpstr>Ground rules for giving advice</vt:lpstr>
      <vt:lpstr>Structuring advice</vt:lpstr>
      <vt:lpstr>The “problem” with advice</vt:lpstr>
      <vt:lpstr>Your reflection</vt:lpstr>
      <vt:lpstr>Get in touch with any questions: LearningandDevelopment@ed.ac.uk   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goals in mentoring</dc:title>
  <dc:creator>Jacki Mason</dc:creator>
  <cp:lastModifiedBy>FAIRWEATHER Joanna</cp:lastModifiedBy>
  <cp:revision>32</cp:revision>
  <cp:lastPrinted>2016-06-22T10:19:55Z</cp:lastPrinted>
  <dcterms:created xsi:type="dcterms:W3CDTF">2016-06-01T13:04:31Z</dcterms:created>
  <dcterms:modified xsi:type="dcterms:W3CDTF">2020-10-27T11:44:58Z</dcterms:modified>
</cp:coreProperties>
</file>