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86" r:id="rId3"/>
    <p:sldId id="297" r:id="rId4"/>
    <p:sldId id="292" r:id="rId5"/>
    <p:sldId id="298" r:id="rId6"/>
    <p:sldId id="296" r:id="rId7"/>
    <p:sldId id="294" r:id="rId8"/>
    <p:sldId id="295" r:id="rId9"/>
    <p:sldId id="284" r:id="rId10"/>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64884" autoAdjust="0"/>
  </p:normalViewPr>
  <p:slideViewPr>
    <p:cSldViewPr>
      <p:cViewPr varScale="1">
        <p:scale>
          <a:sx n="43" d="100"/>
          <a:sy n="43" d="100"/>
        </p:scale>
        <p:origin x="1968"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0" d="100"/>
          <a:sy n="80" d="100"/>
        </p:scale>
        <p:origin x="209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266F5D-4D9A-477D-8407-4C327CD2D889}"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5014BC1A-A873-4926-A259-062BA565AAEE}">
      <dgm:prSet phldrT="[Text]"/>
      <dgm:spPr/>
      <dgm:t>
        <a:bodyPr/>
        <a:lstStyle/>
        <a:p>
          <a:r>
            <a:rPr lang="en-US" dirty="0"/>
            <a:t>Get to know yourself better</a:t>
          </a:r>
        </a:p>
      </dgm:t>
    </dgm:pt>
    <dgm:pt modelId="{50CE5B44-E816-4839-BB1B-F31CEF44459D}" type="parTrans" cxnId="{16EE6899-9410-4F97-91EA-CD6812C7747B}">
      <dgm:prSet/>
      <dgm:spPr/>
      <dgm:t>
        <a:bodyPr/>
        <a:lstStyle/>
        <a:p>
          <a:endParaRPr lang="en-US"/>
        </a:p>
      </dgm:t>
    </dgm:pt>
    <dgm:pt modelId="{A44A1D60-F662-4861-8EFB-4F81871746A8}" type="sibTrans" cxnId="{16EE6899-9410-4F97-91EA-CD6812C7747B}">
      <dgm:prSet/>
      <dgm:spPr/>
      <dgm:t>
        <a:bodyPr/>
        <a:lstStyle/>
        <a:p>
          <a:endParaRPr lang="en-US"/>
        </a:p>
      </dgm:t>
    </dgm:pt>
    <dgm:pt modelId="{27E693A8-589C-4FD9-91BE-ADA207512C26}">
      <dgm:prSet phldrT="[Text]"/>
      <dgm:spPr/>
      <dgm:t>
        <a:bodyPr/>
        <a:lstStyle/>
        <a:p>
          <a:r>
            <a:rPr lang="en-US" dirty="0"/>
            <a:t>Decide what you stand for and value</a:t>
          </a:r>
        </a:p>
      </dgm:t>
    </dgm:pt>
    <dgm:pt modelId="{966EC08A-0650-48CF-8F49-A6D41CB9BC32}" type="parTrans" cxnId="{8DB53032-5ED2-4E2D-BA72-544A2392DEAE}">
      <dgm:prSet/>
      <dgm:spPr/>
      <dgm:t>
        <a:bodyPr/>
        <a:lstStyle/>
        <a:p>
          <a:endParaRPr lang="en-US"/>
        </a:p>
      </dgm:t>
    </dgm:pt>
    <dgm:pt modelId="{BE7B86C5-CBDD-4199-8E50-A75B79750068}" type="sibTrans" cxnId="{8DB53032-5ED2-4E2D-BA72-544A2392DEAE}">
      <dgm:prSet/>
      <dgm:spPr/>
      <dgm:t>
        <a:bodyPr/>
        <a:lstStyle/>
        <a:p>
          <a:endParaRPr lang="en-US"/>
        </a:p>
      </dgm:t>
    </dgm:pt>
    <dgm:pt modelId="{B2932B95-52BB-4656-8544-94A917E06730}">
      <dgm:prSet phldrT="[Text]"/>
      <dgm:spPr/>
      <dgm:t>
        <a:bodyPr/>
        <a:lstStyle/>
        <a:p>
          <a:r>
            <a:rPr lang="en-US" dirty="0"/>
            <a:t>Review where you are (your current role)</a:t>
          </a:r>
        </a:p>
      </dgm:t>
    </dgm:pt>
    <dgm:pt modelId="{FF896E83-7588-4902-8846-9A34E5595A75}" type="parTrans" cxnId="{4A062C6D-D187-4D55-B1A1-6AF59F210958}">
      <dgm:prSet/>
      <dgm:spPr/>
      <dgm:t>
        <a:bodyPr/>
        <a:lstStyle/>
        <a:p>
          <a:endParaRPr lang="en-US"/>
        </a:p>
      </dgm:t>
    </dgm:pt>
    <dgm:pt modelId="{0ABF7CF2-DD34-4E2E-99F3-552A9B18FFF7}" type="sibTrans" cxnId="{4A062C6D-D187-4D55-B1A1-6AF59F210958}">
      <dgm:prSet/>
      <dgm:spPr/>
      <dgm:t>
        <a:bodyPr/>
        <a:lstStyle/>
        <a:p>
          <a:endParaRPr lang="en-US"/>
        </a:p>
      </dgm:t>
    </dgm:pt>
    <dgm:pt modelId="{E923719E-1FF4-43F1-9BD0-BEDF2CC7C4D6}">
      <dgm:prSet phldrT="[Text]"/>
      <dgm:spPr/>
      <dgm:t>
        <a:bodyPr/>
        <a:lstStyle/>
        <a:p>
          <a:r>
            <a:rPr lang="en-US" dirty="0"/>
            <a:t>Know where you want to go, &amp; current strengths &amp; gaps</a:t>
          </a:r>
        </a:p>
      </dgm:t>
    </dgm:pt>
    <dgm:pt modelId="{6DEB1634-FF0F-4456-8DDB-1D47E0D836E1}" type="parTrans" cxnId="{31D22CF4-6838-4D8D-94F1-2CDAD9170663}">
      <dgm:prSet/>
      <dgm:spPr/>
      <dgm:t>
        <a:bodyPr/>
        <a:lstStyle/>
        <a:p>
          <a:endParaRPr lang="en-US"/>
        </a:p>
      </dgm:t>
    </dgm:pt>
    <dgm:pt modelId="{F871E9C0-63EF-4D24-AEFA-C2AD02BAFF07}" type="sibTrans" cxnId="{31D22CF4-6838-4D8D-94F1-2CDAD9170663}">
      <dgm:prSet/>
      <dgm:spPr/>
      <dgm:t>
        <a:bodyPr/>
        <a:lstStyle/>
        <a:p>
          <a:endParaRPr lang="en-US"/>
        </a:p>
      </dgm:t>
    </dgm:pt>
    <dgm:pt modelId="{CD2BA668-B860-437C-A0C0-DDF16A887B43}">
      <dgm:prSet phldrT="[Text]"/>
      <dgm:spPr/>
      <dgm:t>
        <a:bodyPr/>
        <a:lstStyle/>
        <a:p>
          <a:r>
            <a:rPr lang="en-US" dirty="0"/>
            <a:t>Be honest with yourself</a:t>
          </a:r>
        </a:p>
      </dgm:t>
    </dgm:pt>
    <dgm:pt modelId="{C2195A45-BBFF-497E-87D1-9E682074B7C6}" type="parTrans" cxnId="{4221B4D3-19F0-4DFC-BE0A-C40D64634FB2}">
      <dgm:prSet/>
      <dgm:spPr/>
      <dgm:t>
        <a:bodyPr/>
        <a:lstStyle/>
        <a:p>
          <a:endParaRPr lang="en-US"/>
        </a:p>
      </dgm:t>
    </dgm:pt>
    <dgm:pt modelId="{AA8637B4-AF2C-4BA6-8BEB-5D29C5D0C809}" type="sibTrans" cxnId="{4221B4D3-19F0-4DFC-BE0A-C40D64634FB2}">
      <dgm:prSet/>
      <dgm:spPr/>
      <dgm:t>
        <a:bodyPr/>
        <a:lstStyle/>
        <a:p>
          <a:endParaRPr lang="en-US"/>
        </a:p>
      </dgm:t>
    </dgm:pt>
    <dgm:pt modelId="{187E6F0D-AEE3-420A-AF3C-AD9C6AC7B2A7}" type="pres">
      <dgm:prSet presAssocID="{7B266F5D-4D9A-477D-8407-4C327CD2D889}" presName="CompostProcess" presStyleCnt="0">
        <dgm:presLayoutVars>
          <dgm:dir/>
          <dgm:resizeHandles val="exact"/>
        </dgm:presLayoutVars>
      </dgm:prSet>
      <dgm:spPr/>
      <dgm:t>
        <a:bodyPr/>
        <a:lstStyle/>
        <a:p>
          <a:endParaRPr lang="en-GB"/>
        </a:p>
      </dgm:t>
    </dgm:pt>
    <dgm:pt modelId="{7967A200-7483-4EF5-9B54-3473F79AAE84}" type="pres">
      <dgm:prSet presAssocID="{7B266F5D-4D9A-477D-8407-4C327CD2D889}" presName="arrow" presStyleLbl="bgShp" presStyleIdx="0" presStyleCnt="1"/>
      <dgm:spPr/>
    </dgm:pt>
    <dgm:pt modelId="{20C02124-4D64-4721-A651-565E2E6A63C9}" type="pres">
      <dgm:prSet presAssocID="{7B266F5D-4D9A-477D-8407-4C327CD2D889}" presName="linearProcess" presStyleCnt="0"/>
      <dgm:spPr/>
    </dgm:pt>
    <dgm:pt modelId="{4C065669-4E28-4214-A5E5-C8C4651A2E06}" type="pres">
      <dgm:prSet presAssocID="{5014BC1A-A873-4926-A259-062BA565AAEE}" presName="textNode" presStyleLbl="node1" presStyleIdx="0" presStyleCnt="5">
        <dgm:presLayoutVars>
          <dgm:bulletEnabled val="1"/>
        </dgm:presLayoutVars>
      </dgm:prSet>
      <dgm:spPr/>
      <dgm:t>
        <a:bodyPr/>
        <a:lstStyle/>
        <a:p>
          <a:endParaRPr lang="en-GB"/>
        </a:p>
      </dgm:t>
    </dgm:pt>
    <dgm:pt modelId="{BA65CD82-83C5-464C-B025-EE84AB6BE147}" type="pres">
      <dgm:prSet presAssocID="{A44A1D60-F662-4861-8EFB-4F81871746A8}" presName="sibTrans" presStyleCnt="0"/>
      <dgm:spPr/>
    </dgm:pt>
    <dgm:pt modelId="{617C4796-A032-41CD-9BC3-C4B1CBB4505E}" type="pres">
      <dgm:prSet presAssocID="{27E693A8-589C-4FD9-91BE-ADA207512C26}" presName="textNode" presStyleLbl="node1" presStyleIdx="1" presStyleCnt="5">
        <dgm:presLayoutVars>
          <dgm:bulletEnabled val="1"/>
        </dgm:presLayoutVars>
      </dgm:prSet>
      <dgm:spPr/>
      <dgm:t>
        <a:bodyPr/>
        <a:lstStyle/>
        <a:p>
          <a:endParaRPr lang="en-GB"/>
        </a:p>
      </dgm:t>
    </dgm:pt>
    <dgm:pt modelId="{F00B4E47-B0FC-41E9-B239-9ACB36C71CCB}" type="pres">
      <dgm:prSet presAssocID="{BE7B86C5-CBDD-4199-8E50-A75B79750068}" presName="sibTrans" presStyleCnt="0"/>
      <dgm:spPr/>
    </dgm:pt>
    <dgm:pt modelId="{4824A598-ADEF-4D23-AF41-47F9D9B25041}" type="pres">
      <dgm:prSet presAssocID="{B2932B95-52BB-4656-8544-94A917E06730}" presName="textNode" presStyleLbl="node1" presStyleIdx="2" presStyleCnt="5">
        <dgm:presLayoutVars>
          <dgm:bulletEnabled val="1"/>
        </dgm:presLayoutVars>
      </dgm:prSet>
      <dgm:spPr/>
      <dgm:t>
        <a:bodyPr/>
        <a:lstStyle/>
        <a:p>
          <a:endParaRPr lang="en-GB"/>
        </a:p>
      </dgm:t>
    </dgm:pt>
    <dgm:pt modelId="{4EE3AEA5-7B74-4B86-B0FA-4D6609A8AB00}" type="pres">
      <dgm:prSet presAssocID="{0ABF7CF2-DD34-4E2E-99F3-552A9B18FFF7}" presName="sibTrans" presStyleCnt="0"/>
      <dgm:spPr/>
    </dgm:pt>
    <dgm:pt modelId="{356948C8-7594-40C8-A81C-FAEBE8286E5E}" type="pres">
      <dgm:prSet presAssocID="{E923719E-1FF4-43F1-9BD0-BEDF2CC7C4D6}" presName="textNode" presStyleLbl="node1" presStyleIdx="3" presStyleCnt="5">
        <dgm:presLayoutVars>
          <dgm:bulletEnabled val="1"/>
        </dgm:presLayoutVars>
      </dgm:prSet>
      <dgm:spPr/>
      <dgm:t>
        <a:bodyPr/>
        <a:lstStyle/>
        <a:p>
          <a:endParaRPr lang="en-GB"/>
        </a:p>
      </dgm:t>
    </dgm:pt>
    <dgm:pt modelId="{87CF9427-E526-42DC-8A27-017AE3A0354D}" type="pres">
      <dgm:prSet presAssocID="{F871E9C0-63EF-4D24-AEFA-C2AD02BAFF07}" presName="sibTrans" presStyleCnt="0"/>
      <dgm:spPr/>
    </dgm:pt>
    <dgm:pt modelId="{BC0453BC-8EE7-4411-AC86-347587AFBC6B}" type="pres">
      <dgm:prSet presAssocID="{CD2BA668-B860-437C-A0C0-DDF16A887B43}" presName="textNode" presStyleLbl="node1" presStyleIdx="4" presStyleCnt="5">
        <dgm:presLayoutVars>
          <dgm:bulletEnabled val="1"/>
        </dgm:presLayoutVars>
      </dgm:prSet>
      <dgm:spPr/>
      <dgm:t>
        <a:bodyPr/>
        <a:lstStyle/>
        <a:p>
          <a:endParaRPr lang="en-GB"/>
        </a:p>
      </dgm:t>
    </dgm:pt>
  </dgm:ptLst>
  <dgm:cxnLst>
    <dgm:cxn modelId="{31D22CF4-6838-4D8D-94F1-2CDAD9170663}" srcId="{7B266F5D-4D9A-477D-8407-4C327CD2D889}" destId="{E923719E-1FF4-43F1-9BD0-BEDF2CC7C4D6}" srcOrd="3" destOrd="0" parTransId="{6DEB1634-FF0F-4456-8DDB-1D47E0D836E1}" sibTransId="{F871E9C0-63EF-4D24-AEFA-C2AD02BAFF07}"/>
    <dgm:cxn modelId="{D597291E-0A75-4137-BB0B-2142B1B252EE}" type="presOf" srcId="{5014BC1A-A873-4926-A259-062BA565AAEE}" destId="{4C065669-4E28-4214-A5E5-C8C4651A2E06}" srcOrd="0" destOrd="0" presId="urn:microsoft.com/office/officeart/2005/8/layout/hProcess9"/>
    <dgm:cxn modelId="{F9D18D49-7BD2-4A60-BA8E-D94631932111}" type="presOf" srcId="{B2932B95-52BB-4656-8544-94A917E06730}" destId="{4824A598-ADEF-4D23-AF41-47F9D9B25041}" srcOrd="0" destOrd="0" presId="urn:microsoft.com/office/officeart/2005/8/layout/hProcess9"/>
    <dgm:cxn modelId="{4A062C6D-D187-4D55-B1A1-6AF59F210958}" srcId="{7B266F5D-4D9A-477D-8407-4C327CD2D889}" destId="{B2932B95-52BB-4656-8544-94A917E06730}" srcOrd="2" destOrd="0" parTransId="{FF896E83-7588-4902-8846-9A34E5595A75}" sibTransId="{0ABF7CF2-DD34-4E2E-99F3-552A9B18FFF7}"/>
    <dgm:cxn modelId="{4221B4D3-19F0-4DFC-BE0A-C40D64634FB2}" srcId="{7B266F5D-4D9A-477D-8407-4C327CD2D889}" destId="{CD2BA668-B860-437C-A0C0-DDF16A887B43}" srcOrd="4" destOrd="0" parTransId="{C2195A45-BBFF-497E-87D1-9E682074B7C6}" sibTransId="{AA8637B4-AF2C-4BA6-8BEB-5D29C5D0C809}"/>
    <dgm:cxn modelId="{A2F1893D-8CA0-4EEA-9469-B8D384DFFD9F}" type="presOf" srcId="{7B266F5D-4D9A-477D-8407-4C327CD2D889}" destId="{187E6F0D-AEE3-420A-AF3C-AD9C6AC7B2A7}" srcOrd="0" destOrd="0" presId="urn:microsoft.com/office/officeart/2005/8/layout/hProcess9"/>
    <dgm:cxn modelId="{B1F912AA-F1F1-422B-9BEB-D4BDF724926C}" type="presOf" srcId="{CD2BA668-B860-437C-A0C0-DDF16A887B43}" destId="{BC0453BC-8EE7-4411-AC86-347587AFBC6B}" srcOrd="0" destOrd="0" presId="urn:microsoft.com/office/officeart/2005/8/layout/hProcess9"/>
    <dgm:cxn modelId="{8DB53032-5ED2-4E2D-BA72-544A2392DEAE}" srcId="{7B266F5D-4D9A-477D-8407-4C327CD2D889}" destId="{27E693A8-589C-4FD9-91BE-ADA207512C26}" srcOrd="1" destOrd="0" parTransId="{966EC08A-0650-48CF-8F49-A6D41CB9BC32}" sibTransId="{BE7B86C5-CBDD-4199-8E50-A75B79750068}"/>
    <dgm:cxn modelId="{65ACA9E4-236E-4F1F-9CD5-718E6237B6FA}" type="presOf" srcId="{E923719E-1FF4-43F1-9BD0-BEDF2CC7C4D6}" destId="{356948C8-7594-40C8-A81C-FAEBE8286E5E}" srcOrd="0" destOrd="0" presId="urn:microsoft.com/office/officeart/2005/8/layout/hProcess9"/>
    <dgm:cxn modelId="{17EF07B1-7AF0-49F4-B4C1-867BBD7F6DF5}" type="presOf" srcId="{27E693A8-589C-4FD9-91BE-ADA207512C26}" destId="{617C4796-A032-41CD-9BC3-C4B1CBB4505E}" srcOrd="0" destOrd="0" presId="urn:microsoft.com/office/officeart/2005/8/layout/hProcess9"/>
    <dgm:cxn modelId="{16EE6899-9410-4F97-91EA-CD6812C7747B}" srcId="{7B266F5D-4D9A-477D-8407-4C327CD2D889}" destId="{5014BC1A-A873-4926-A259-062BA565AAEE}" srcOrd="0" destOrd="0" parTransId="{50CE5B44-E816-4839-BB1B-F31CEF44459D}" sibTransId="{A44A1D60-F662-4861-8EFB-4F81871746A8}"/>
    <dgm:cxn modelId="{9619E103-295F-426A-9873-56BDC8A6EC4B}" type="presParOf" srcId="{187E6F0D-AEE3-420A-AF3C-AD9C6AC7B2A7}" destId="{7967A200-7483-4EF5-9B54-3473F79AAE84}" srcOrd="0" destOrd="0" presId="urn:microsoft.com/office/officeart/2005/8/layout/hProcess9"/>
    <dgm:cxn modelId="{DCAA7EFF-895C-45BC-873B-EED5F18C4469}" type="presParOf" srcId="{187E6F0D-AEE3-420A-AF3C-AD9C6AC7B2A7}" destId="{20C02124-4D64-4721-A651-565E2E6A63C9}" srcOrd="1" destOrd="0" presId="urn:microsoft.com/office/officeart/2005/8/layout/hProcess9"/>
    <dgm:cxn modelId="{0E0980C4-46A5-4B71-8D5C-A20835EF255F}" type="presParOf" srcId="{20C02124-4D64-4721-A651-565E2E6A63C9}" destId="{4C065669-4E28-4214-A5E5-C8C4651A2E06}" srcOrd="0" destOrd="0" presId="urn:microsoft.com/office/officeart/2005/8/layout/hProcess9"/>
    <dgm:cxn modelId="{FF5FFC7B-255B-411F-9D62-9B04052BFB44}" type="presParOf" srcId="{20C02124-4D64-4721-A651-565E2E6A63C9}" destId="{BA65CD82-83C5-464C-B025-EE84AB6BE147}" srcOrd="1" destOrd="0" presId="urn:microsoft.com/office/officeart/2005/8/layout/hProcess9"/>
    <dgm:cxn modelId="{4597DFB2-AA67-4666-BA8D-7944425CCF46}" type="presParOf" srcId="{20C02124-4D64-4721-A651-565E2E6A63C9}" destId="{617C4796-A032-41CD-9BC3-C4B1CBB4505E}" srcOrd="2" destOrd="0" presId="urn:microsoft.com/office/officeart/2005/8/layout/hProcess9"/>
    <dgm:cxn modelId="{ABFF6E49-0A2C-41C1-BE71-022493BA4F79}" type="presParOf" srcId="{20C02124-4D64-4721-A651-565E2E6A63C9}" destId="{F00B4E47-B0FC-41E9-B239-9ACB36C71CCB}" srcOrd="3" destOrd="0" presId="urn:microsoft.com/office/officeart/2005/8/layout/hProcess9"/>
    <dgm:cxn modelId="{A205E529-0A75-40C5-A86E-B596389793F7}" type="presParOf" srcId="{20C02124-4D64-4721-A651-565E2E6A63C9}" destId="{4824A598-ADEF-4D23-AF41-47F9D9B25041}" srcOrd="4" destOrd="0" presId="urn:microsoft.com/office/officeart/2005/8/layout/hProcess9"/>
    <dgm:cxn modelId="{AC92B5DD-C85B-4BCF-8F42-2BEB531585B8}" type="presParOf" srcId="{20C02124-4D64-4721-A651-565E2E6A63C9}" destId="{4EE3AEA5-7B74-4B86-B0FA-4D6609A8AB00}" srcOrd="5" destOrd="0" presId="urn:microsoft.com/office/officeart/2005/8/layout/hProcess9"/>
    <dgm:cxn modelId="{F39B75F7-A869-497A-ACA4-F9A34752E0CA}" type="presParOf" srcId="{20C02124-4D64-4721-A651-565E2E6A63C9}" destId="{356948C8-7594-40C8-A81C-FAEBE8286E5E}" srcOrd="6" destOrd="0" presId="urn:microsoft.com/office/officeart/2005/8/layout/hProcess9"/>
    <dgm:cxn modelId="{1FF09669-E221-442D-A6A5-2480EAC86310}" type="presParOf" srcId="{20C02124-4D64-4721-A651-565E2E6A63C9}" destId="{87CF9427-E526-42DC-8A27-017AE3A0354D}" srcOrd="7" destOrd="0" presId="urn:microsoft.com/office/officeart/2005/8/layout/hProcess9"/>
    <dgm:cxn modelId="{44634D2C-87D6-4BD6-9284-A709DD7B9799}" type="presParOf" srcId="{20C02124-4D64-4721-A651-565E2E6A63C9}" destId="{BC0453BC-8EE7-4411-AC86-347587AFBC6B}" srcOrd="8" destOrd="0" presId="urn:microsoft.com/office/officeart/2005/8/layout/hProcess9"/>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67A200-7483-4EF5-9B54-3473F79AAE84}">
      <dsp:nvSpPr>
        <dsp:cNvPr id="0" name=""/>
        <dsp:cNvSpPr/>
      </dsp:nvSpPr>
      <dsp:spPr>
        <a:xfrm>
          <a:off x="617219" y="0"/>
          <a:ext cx="6995160" cy="381642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065669-4E28-4214-A5E5-C8C4651A2E06}">
      <dsp:nvSpPr>
        <dsp:cNvPr id="0" name=""/>
        <dsp:cNvSpPr/>
      </dsp:nvSpPr>
      <dsp:spPr>
        <a:xfrm>
          <a:off x="3616" y="1144926"/>
          <a:ext cx="1581224" cy="152656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t>Get to know yourself better</a:t>
          </a:r>
        </a:p>
      </dsp:txBody>
      <dsp:txXfrm>
        <a:off x="78137" y="1219447"/>
        <a:ext cx="1432182" cy="1377527"/>
      </dsp:txXfrm>
    </dsp:sp>
    <dsp:sp modelId="{617C4796-A032-41CD-9BC3-C4B1CBB4505E}">
      <dsp:nvSpPr>
        <dsp:cNvPr id="0" name=""/>
        <dsp:cNvSpPr/>
      </dsp:nvSpPr>
      <dsp:spPr>
        <a:xfrm>
          <a:off x="1663902" y="1144926"/>
          <a:ext cx="1581224" cy="152656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t>Decide what you stand for and value</a:t>
          </a:r>
        </a:p>
      </dsp:txBody>
      <dsp:txXfrm>
        <a:off x="1738423" y="1219447"/>
        <a:ext cx="1432182" cy="1377527"/>
      </dsp:txXfrm>
    </dsp:sp>
    <dsp:sp modelId="{4824A598-ADEF-4D23-AF41-47F9D9B25041}">
      <dsp:nvSpPr>
        <dsp:cNvPr id="0" name=""/>
        <dsp:cNvSpPr/>
      </dsp:nvSpPr>
      <dsp:spPr>
        <a:xfrm>
          <a:off x="3324187" y="1144926"/>
          <a:ext cx="1581224" cy="152656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t>Review where you are (your current role)</a:t>
          </a:r>
        </a:p>
      </dsp:txBody>
      <dsp:txXfrm>
        <a:off x="3398708" y="1219447"/>
        <a:ext cx="1432182" cy="1377527"/>
      </dsp:txXfrm>
    </dsp:sp>
    <dsp:sp modelId="{356948C8-7594-40C8-A81C-FAEBE8286E5E}">
      <dsp:nvSpPr>
        <dsp:cNvPr id="0" name=""/>
        <dsp:cNvSpPr/>
      </dsp:nvSpPr>
      <dsp:spPr>
        <a:xfrm>
          <a:off x="4984473" y="1144926"/>
          <a:ext cx="1581224" cy="152656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t>Know where you want to go, &amp; current strengths &amp; gaps</a:t>
          </a:r>
        </a:p>
      </dsp:txBody>
      <dsp:txXfrm>
        <a:off x="5058994" y="1219447"/>
        <a:ext cx="1432182" cy="1377527"/>
      </dsp:txXfrm>
    </dsp:sp>
    <dsp:sp modelId="{BC0453BC-8EE7-4411-AC86-347587AFBC6B}">
      <dsp:nvSpPr>
        <dsp:cNvPr id="0" name=""/>
        <dsp:cNvSpPr/>
      </dsp:nvSpPr>
      <dsp:spPr>
        <a:xfrm>
          <a:off x="6644759" y="1144926"/>
          <a:ext cx="1581224" cy="152656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t>Be honest with yourself</a:t>
          </a:r>
        </a:p>
      </dsp:txBody>
      <dsp:txXfrm>
        <a:off x="6719280" y="1219447"/>
        <a:ext cx="1432182" cy="137752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6411"/>
          </a:xfrm>
          <a:prstGeom prst="rect">
            <a:avLst/>
          </a:prstGeom>
        </p:spPr>
        <p:txBody>
          <a:bodyPr vert="horz" lIns="91303" tIns="45651" rIns="91303" bIns="45651" rtlCol="0"/>
          <a:lstStyle>
            <a:lvl1pPr algn="l">
              <a:defRPr sz="1200"/>
            </a:lvl1pPr>
          </a:lstStyle>
          <a:p>
            <a:endParaRPr lang="en-GB"/>
          </a:p>
        </p:txBody>
      </p:sp>
      <p:sp>
        <p:nvSpPr>
          <p:cNvPr id="3" name="Date Placeholder 2"/>
          <p:cNvSpPr>
            <a:spLocks noGrp="1"/>
          </p:cNvSpPr>
          <p:nvPr>
            <p:ph type="dt" sz="quarter" idx="1"/>
          </p:nvPr>
        </p:nvSpPr>
        <p:spPr>
          <a:xfrm>
            <a:off x="3850443" y="1"/>
            <a:ext cx="2945659" cy="496411"/>
          </a:xfrm>
          <a:prstGeom prst="rect">
            <a:avLst/>
          </a:prstGeom>
        </p:spPr>
        <p:txBody>
          <a:bodyPr vert="horz" lIns="91303" tIns="45651" rIns="91303" bIns="45651" rtlCol="0"/>
          <a:lstStyle>
            <a:lvl1pPr algn="r">
              <a:defRPr sz="1200"/>
            </a:lvl1pPr>
          </a:lstStyle>
          <a:p>
            <a:fld id="{E0C0303F-35E2-4CDA-A337-3C1C71795EFA}" type="datetimeFigureOut">
              <a:rPr lang="en-GB" smtClean="0"/>
              <a:t>27/10/2020</a:t>
            </a:fld>
            <a:endParaRPr lang="en-GB"/>
          </a:p>
        </p:txBody>
      </p:sp>
      <p:sp>
        <p:nvSpPr>
          <p:cNvPr id="4" name="Footer Placeholder 3"/>
          <p:cNvSpPr>
            <a:spLocks noGrp="1"/>
          </p:cNvSpPr>
          <p:nvPr>
            <p:ph type="ftr" sz="quarter" idx="2"/>
          </p:nvPr>
        </p:nvSpPr>
        <p:spPr>
          <a:xfrm>
            <a:off x="1" y="9430091"/>
            <a:ext cx="2945659" cy="496411"/>
          </a:xfrm>
          <a:prstGeom prst="rect">
            <a:avLst/>
          </a:prstGeom>
        </p:spPr>
        <p:txBody>
          <a:bodyPr vert="horz" lIns="91303" tIns="45651" rIns="91303" bIns="45651"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303" tIns="45651" rIns="91303" bIns="45651" rtlCol="0" anchor="b"/>
          <a:lstStyle>
            <a:lvl1pPr algn="r">
              <a:defRPr sz="1200"/>
            </a:lvl1pPr>
          </a:lstStyle>
          <a:p>
            <a:fld id="{6436C6F3-CD66-4EA9-836C-65455433B74A}" type="slidenum">
              <a:rPr lang="en-GB" smtClean="0"/>
              <a:t>‹#›</a:t>
            </a:fld>
            <a:endParaRPr lang="en-GB"/>
          </a:p>
        </p:txBody>
      </p:sp>
    </p:spTree>
    <p:extLst>
      <p:ext uri="{BB962C8B-B14F-4D97-AF65-F5344CB8AC3E}">
        <p14:creationId xmlns:p14="http://schemas.microsoft.com/office/powerpoint/2010/main" val="3587150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6411"/>
          </a:xfrm>
          <a:prstGeom prst="rect">
            <a:avLst/>
          </a:prstGeom>
        </p:spPr>
        <p:txBody>
          <a:bodyPr vert="horz" lIns="91303" tIns="45651" rIns="91303" bIns="45651" rtlCol="0"/>
          <a:lstStyle>
            <a:lvl1pPr algn="l">
              <a:defRPr sz="1200"/>
            </a:lvl1pPr>
          </a:lstStyle>
          <a:p>
            <a:endParaRPr lang="en-GB"/>
          </a:p>
        </p:txBody>
      </p:sp>
      <p:sp>
        <p:nvSpPr>
          <p:cNvPr id="3" name="Date Placeholder 2"/>
          <p:cNvSpPr>
            <a:spLocks noGrp="1"/>
          </p:cNvSpPr>
          <p:nvPr>
            <p:ph type="dt" idx="1"/>
          </p:nvPr>
        </p:nvSpPr>
        <p:spPr>
          <a:xfrm>
            <a:off x="3850443" y="1"/>
            <a:ext cx="2945659" cy="496411"/>
          </a:xfrm>
          <a:prstGeom prst="rect">
            <a:avLst/>
          </a:prstGeom>
        </p:spPr>
        <p:txBody>
          <a:bodyPr vert="horz" lIns="91303" tIns="45651" rIns="91303" bIns="45651" rtlCol="0"/>
          <a:lstStyle>
            <a:lvl1pPr algn="r">
              <a:defRPr sz="1200"/>
            </a:lvl1pPr>
          </a:lstStyle>
          <a:p>
            <a:fld id="{3E06DBBD-DED9-4571-A571-901409B24B7C}" type="datetimeFigureOut">
              <a:rPr lang="en-GB" smtClean="0"/>
              <a:t>27/10/2020</a:t>
            </a:fld>
            <a:endParaRPr lang="en-GB"/>
          </a:p>
        </p:txBody>
      </p:sp>
      <p:sp>
        <p:nvSpPr>
          <p:cNvPr id="4" name="Slide Image Placeholder 3"/>
          <p:cNvSpPr>
            <a:spLocks noGrp="1" noRot="1" noChangeAspect="1"/>
          </p:cNvSpPr>
          <p:nvPr>
            <p:ph type="sldImg" idx="2"/>
          </p:nvPr>
        </p:nvSpPr>
        <p:spPr>
          <a:xfrm>
            <a:off x="915988" y="744538"/>
            <a:ext cx="4967287" cy="3724275"/>
          </a:xfrm>
          <a:prstGeom prst="rect">
            <a:avLst/>
          </a:prstGeom>
          <a:noFill/>
          <a:ln w="12700">
            <a:solidFill>
              <a:prstClr val="black"/>
            </a:solidFill>
          </a:ln>
        </p:spPr>
        <p:txBody>
          <a:bodyPr vert="horz" lIns="91303" tIns="45651" rIns="91303" bIns="45651" rtlCol="0" anchor="ctr"/>
          <a:lstStyle/>
          <a:p>
            <a:endParaRPr lang="en-GB"/>
          </a:p>
        </p:txBody>
      </p:sp>
      <p:sp>
        <p:nvSpPr>
          <p:cNvPr id="5" name="Notes Placeholder 4"/>
          <p:cNvSpPr>
            <a:spLocks noGrp="1"/>
          </p:cNvSpPr>
          <p:nvPr>
            <p:ph type="body" sz="quarter" idx="3"/>
          </p:nvPr>
        </p:nvSpPr>
        <p:spPr>
          <a:xfrm>
            <a:off x="679768" y="4715908"/>
            <a:ext cx="5438140" cy="4467701"/>
          </a:xfrm>
          <a:prstGeom prst="rect">
            <a:avLst/>
          </a:prstGeom>
        </p:spPr>
        <p:txBody>
          <a:bodyPr vert="horz" lIns="91303" tIns="45651" rIns="91303" bIns="4565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30091"/>
            <a:ext cx="2945659" cy="496411"/>
          </a:xfrm>
          <a:prstGeom prst="rect">
            <a:avLst/>
          </a:prstGeom>
        </p:spPr>
        <p:txBody>
          <a:bodyPr vert="horz" lIns="91303" tIns="45651" rIns="91303" bIns="45651"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303" tIns="45651" rIns="91303" bIns="45651" rtlCol="0" anchor="b"/>
          <a:lstStyle>
            <a:lvl1pPr algn="r">
              <a:defRPr sz="1200"/>
            </a:lvl1pPr>
          </a:lstStyle>
          <a:p>
            <a:fld id="{D00AC60E-9A3C-4E3B-8172-7CE32920E43D}" type="slidenum">
              <a:rPr lang="en-GB" smtClean="0"/>
              <a:t>‹#›</a:t>
            </a:fld>
            <a:endParaRPr lang="en-GB"/>
          </a:p>
        </p:txBody>
      </p:sp>
    </p:spTree>
    <p:extLst>
      <p:ext uri="{BB962C8B-B14F-4D97-AF65-F5344CB8AC3E}">
        <p14:creationId xmlns:p14="http://schemas.microsoft.com/office/powerpoint/2010/main" val="3810837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0AC60E-9A3C-4E3B-8172-7CE32920E43D}" type="slidenum">
              <a:rPr lang="en-GB" smtClean="0"/>
              <a:t>1</a:t>
            </a:fld>
            <a:endParaRPr lang="en-GB"/>
          </a:p>
        </p:txBody>
      </p:sp>
    </p:spTree>
    <p:extLst>
      <p:ext uri="{BB962C8B-B14F-4D97-AF65-F5344CB8AC3E}">
        <p14:creationId xmlns:p14="http://schemas.microsoft.com/office/powerpoint/2010/main" val="3361345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a:p>
            <a:endParaRPr lang="en-GB" sz="1600" dirty="0"/>
          </a:p>
        </p:txBody>
      </p:sp>
      <p:sp>
        <p:nvSpPr>
          <p:cNvPr id="4" name="Slide Number Placeholder 3"/>
          <p:cNvSpPr>
            <a:spLocks noGrp="1"/>
          </p:cNvSpPr>
          <p:nvPr>
            <p:ph type="sldNum" sz="quarter" idx="10"/>
          </p:nvPr>
        </p:nvSpPr>
        <p:spPr/>
        <p:txBody>
          <a:bodyPr/>
          <a:lstStyle/>
          <a:p>
            <a:fld id="{D00AC60E-9A3C-4E3B-8172-7CE32920E43D}" type="slidenum">
              <a:rPr lang="en-GB" smtClean="0"/>
              <a:t>2</a:t>
            </a:fld>
            <a:endParaRPr lang="en-GB"/>
          </a:p>
        </p:txBody>
      </p:sp>
    </p:spTree>
    <p:extLst>
      <p:ext uri="{BB962C8B-B14F-4D97-AF65-F5344CB8AC3E}">
        <p14:creationId xmlns:p14="http://schemas.microsoft.com/office/powerpoint/2010/main" val="963576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endParaRPr lang="en-GB" dirty="0"/>
          </a:p>
          <a:p>
            <a:endParaRPr lang="en-GB" dirty="0"/>
          </a:p>
        </p:txBody>
      </p:sp>
      <p:sp>
        <p:nvSpPr>
          <p:cNvPr id="4" name="Slide Number Placeholder 3"/>
          <p:cNvSpPr>
            <a:spLocks noGrp="1"/>
          </p:cNvSpPr>
          <p:nvPr>
            <p:ph type="sldNum" sz="quarter" idx="10"/>
          </p:nvPr>
        </p:nvSpPr>
        <p:spPr/>
        <p:txBody>
          <a:bodyPr/>
          <a:lstStyle/>
          <a:p>
            <a:fld id="{D00AC60E-9A3C-4E3B-8172-7CE32920E43D}" type="slidenum">
              <a:rPr lang="en-GB" smtClean="0"/>
              <a:t>3</a:t>
            </a:fld>
            <a:endParaRPr lang="en-GB"/>
          </a:p>
        </p:txBody>
      </p:sp>
    </p:spTree>
    <p:extLst>
      <p:ext uri="{BB962C8B-B14F-4D97-AF65-F5344CB8AC3E}">
        <p14:creationId xmlns:p14="http://schemas.microsoft.com/office/powerpoint/2010/main" val="10947604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u="none" strike="noStrike" kern="1200" baseline="0" dirty="0" smtClean="0">
                <a:solidFill>
                  <a:schemeClr val="tx1"/>
                </a:solidFill>
                <a:latin typeface="+mn-lt"/>
                <a:ea typeface="+mn-ea"/>
                <a:cs typeface="+mn-cs"/>
              </a:rPr>
              <a:t>Mentoring Glossary: </a:t>
            </a:r>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Malcolm Knowles popularised the term </a:t>
            </a:r>
            <a:r>
              <a:rPr lang="en-GB" sz="1200" b="1" i="1" u="none" strike="noStrike" kern="1200" baseline="0" dirty="0" smtClean="0">
                <a:solidFill>
                  <a:schemeClr val="tx1"/>
                </a:solidFill>
                <a:latin typeface="+mn-lt"/>
                <a:ea typeface="+mn-ea"/>
                <a:cs typeface="+mn-cs"/>
              </a:rPr>
              <a:t>self—directed learning. </a:t>
            </a:r>
            <a:r>
              <a:rPr lang="en-GB" sz="1200" b="0" i="0" u="none" strike="noStrike" kern="1200" baseline="0" dirty="0" smtClean="0">
                <a:solidFill>
                  <a:schemeClr val="tx1"/>
                </a:solidFill>
                <a:latin typeface="+mn-lt"/>
                <a:ea typeface="+mn-ea"/>
                <a:cs typeface="+mn-cs"/>
              </a:rPr>
              <a:t>His broad definition describes “a process by which individuals take the initiative, with or without the assistance of others, in diagnosing their learning needs, formulating learning goals, identifying human and material resources for learning, choosing and implementing appropriate learning strategies, and evaluating learning outcomes.” (Knowles, 1975, p.17) </a:t>
            </a:r>
          </a:p>
          <a:p>
            <a:r>
              <a:rPr lang="en-GB" sz="1200" b="0" i="0" u="none" strike="noStrike" kern="1200" baseline="0" dirty="0" smtClean="0">
                <a:solidFill>
                  <a:schemeClr val="tx1"/>
                </a:solidFill>
                <a:latin typeface="+mn-lt"/>
                <a:ea typeface="+mn-ea"/>
                <a:cs typeface="+mn-cs"/>
              </a:rPr>
              <a:t>Self-directed learning can suggest that learning happens independently, in reality we know that we don’t learn alone or in isolation. Mentoring honours the concept of self-directed learning but in its structure provides a facilitator to this process. (Zachary, L. (2012), </a:t>
            </a:r>
            <a:r>
              <a:rPr lang="en-GB" sz="1200" b="0" i="1" u="none" strike="noStrike" kern="1200" baseline="0" dirty="0" smtClean="0">
                <a:solidFill>
                  <a:schemeClr val="tx1"/>
                </a:solidFill>
                <a:latin typeface="+mn-lt"/>
                <a:ea typeface="+mn-ea"/>
                <a:cs typeface="+mn-cs"/>
              </a:rPr>
              <a:t>The Mentor’s Guide</a:t>
            </a:r>
            <a:r>
              <a:rPr lang="en-GB" sz="1200" b="0" i="0" u="none" strike="noStrike" kern="1200" baseline="0" dirty="0" smtClean="0">
                <a:solidFill>
                  <a:schemeClr val="tx1"/>
                </a:solidFill>
                <a:latin typeface="+mn-lt"/>
                <a:ea typeface="+mn-ea"/>
                <a:cs typeface="+mn-cs"/>
              </a:rPr>
              <a:t>, San Francisco: </a:t>
            </a:r>
            <a:r>
              <a:rPr lang="en-GB" sz="1200" b="0" i="0" u="none" strike="noStrike" kern="1200" baseline="0" dirty="0" err="1" smtClean="0">
                <a:solidFill>
                  <a:schemeClr val="tx1"/>
                </a:solidFill>
                <a:latin typeface="+mn-lt"/>
                <a:ea typeface="+mn-ea"/>
                <a:cs typeface="+mn-cs"/>
              </a:rPr>
              <a:t>Jossey</a:t>
            </a:r>
            <a:r>
              <a:rPr lang="en-GB" sz="1200" b="0" i="0" u="none" strike="noStrike" kern="1200" baseline="0" dirty="0" smtClean="0">
                <a:solidFill>
                  <a:schemeClr val="tx1"/>
                </a:solidFill>
                <a:latin typeface="+mn-lt"/>
                <a:ea typeface="+mn-ea"/>
                <a:cs typeface="+mn-cs"/>
              </a:rPr>
              <a:t>-Bass p.8-10) We ask both our mentors and the mentees to start their partnership with a clear understanding of what they can offer and what they need. </a:t>
            </a:r>
            <a:endParaRPr lang="en-GB" dirty="0" smtClean="0"/>
          </a:p>
          <a:p>
            <a:r>
              <a:rPr lang="en-GB" sz="1200" b="1" i="0" u="none" strike="noStrike" kern="1200" baseline="0" dirty="0" smtClean="0">
                <a:solidFill>
                  <a:schemeClr val="tx1"/>
                </a:solidFill>
                <a:latin typeface="+mn-lt"/>
                <a:ea typeface="+mn-ea"/>
                <a:cs typeface="+mn-cs"/>
              </a:rPr>
              <a:t>Preparing yourself as a mentee </a:t>
            </a:r>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In the same way that we ask our mentors to prepare ahead of the first meeting; mentees should also prepare. It may have been a while since you identified mentoring as a solution to your development need. It is important that you take some time in advance of your first meeting to reflect again on your learning need. However, don’t be too concerned with getting this perfect, as many mentees find that their learning objectives change once they have talked further about them with their mentor. </a:t>
            </a:r>
          </a:p>
          <a:p>
            <a:r>
              <a:rPr lang="en-GB" sz="1200" b="0" i="0" u="none" strike="noStrike" kern="1200" baseline="0" dirty="0" smtClean="0">
                <a:solidFill>
                  <a:schemeClr val="tx1"/>
                </a:solidFill>
                <a:latin typeface="+mn-lt"/>
                <a:ea typeface="+mn-ea"/>
                <a:cs typeface="+mn-cs"/>
              </a:rPr>
              <a:t>Good questions to ask yourself are: </a:t>
            </a:r>
          </a:p>
          <a:p>
            <a:r>
              <a:rPr lang="en-GB" sz="1200" b="0" i="0" u="none" strike="noStrike" kern="1200" baseline="0" dirty="0" smtClean="0">
                <a:solidFill>
                  <a:schemeClr val="tx1"/>
                </a:solidFill>
                <a:latin typeface="+mn-lt"/>
                <a:ea typeface="+mn-ea"/>
                <a:cs typeface="+mn-cs"/>
              </a:rPr>
              <a:t> What is your current learning goal/the topic you want to explore in mentoring? </a:t>
            </a:r>
          </a:p>
          <a:p>
            <a:r>
              <a:rPr lang="en-GB" sz="1200" b="0" i="0" u="none" strike="noStrike" kern="1200" baseline="0" dirty="0" smtClean="0">
                <a:solidFill>
                  <a:schemeClr val="tx1"/>
                </a:solidFill>
                <a:latin typeface="+mn-lt"/>
                <a:ea typeface="+mn-ea"/>
                <a:cs typeface="+mn-cs"/>
              </a:rPr>
              <a:t> Has this changed since you joined the programme? </a:t>
            </a:r>
          </a:p>
          <a:p>
            <a:r>
              <a:rPr lang="en-GB" sz="1200" b="0" i="0" u="none" strike="noStrike" kern="1200" baseline="0" dirty="0" smtClean="0">
                <a:solidFill>
                  <a:schemeClr val="tx1"/>
                </a:solidFill>
                <a:latin typeface="+mn-lt"/>
                <a:ea typeface="+mn-ea"/>
                <a:cs typeface="+mn-cs"/>
              </a:rPr>
              <a:t> How did you identify this development need? </a:t>
            </a:r>
          </a:p>
          <a:p>
            <a:r>
              <a:rPr lang="en-GB" sz="1200" b="0" i="0" u="none" strike="noStrike" kern="1200" baseline="0" dirty="0" smtClean="0">
                <a:solidFill>
                  <a:schemeClr val="tx1"/>
                </a:solidFill>
                <a:latin typeface="+mn-lt"/>
                <a:ea typeface="+mn-ea"/>
                <a:cs typeface="+mn-cs"/>
              </a:rPr>
              <a:t> How committed are you to your learning goal? </a:t>
            </a:r>
          </a:p>
          <a:p>
            <a:r>
              <a:rPr lang="en-GB" sz="1200" b="0" i="0" u="none" strike="noStrike" kern="1200" baseline="0" dirty="0" smtClean="0">
                <a:solidFill>
                  <a:schemeClr val="tx1"/>
                </a:solidFill>
                <a:latin typeface="+mn-lt"/>
                <a:ea typeface="+mn-ea"/>
                <a:cs typeface="+mn-cs"/>
              </a:rPr>
              <a:t> Is mentoring still the best way to achieve this goal? What else could help? </a:t>
            </a:r>
          </a:p>
          <a:p>
            <a:r>
              <a:rPr lang="en-GB" sz="1200" b="0" i="0" u="none" strike="noStrike" kern="1200" baseline="0" dirty="0" smtClean="0">
                <a:solidFill>
                  <a:schemeClr val="tx1"/>
                </a:solidFill>
                <a:latin typeface="+mn-lt"/>
                <a:ea typeface="+mn-ea"/>
                <a:cs typeface="+mn-cs"/>
              </a:rPr>
              <a:t> What might you need to start doing or what might you need to know to achieve the desired learning goal? </a:t>
            </a:r>
          </a:p>
          <a:p>
            <a:r>
              <a:rPr lang="en-GB" sz="1200" b="0" i="0" u="none" strike="noStrike" kern="1200" baseline="0" dirty="0" smtClean="0">
                <a:solidFill>
                  <a:schemeClr val="tx1"/>
                </a:solidFill>
                <a:latin typeface="+mn-lt"/>
                <a:ea typeface="+mn-ea"/>
                <a:cs typeface="+mn-cs"/>
              </a:rPr>
              <a:t> Why are you interested in having a mentor? </a:t>
            </a:r>
          </a:p>
          <a:p>
            <a:r>
              <a:rPr lang="en-GB" sz="1200" b="0" i="0" u="none" strike="noStrike" kern="1200" baseline="0" dirty="0" smtClean="0">
                <a:solidFill>
                  <a:schemeClr val="tx1"/>
                </a:solidFill>
                <a:latin typeface="+mn-lt"/>
                <a:ea typeface="+mn-ea"/>
                <a:cs typeface="+mn-cs"/>
              </a:rPr>
              <a:t> What was/is your motivation in getting involved in mentoring connections? </a:t>
            </a:r>
          </a:p>
          <a:p>
            <a:r>
              <a:rPr lang="en-GB" sz="1200" b="0" i="0" u="none" strike="noStrike" kern="1200" baseline="0" dirty="0" smtClean="0">
                <a:solidFill>
                  <a:schemeClr val="tx1"/>
                </a:solidFill>
                <a:latin typeface="+mn-lt"/>
                <a:ea typeface="+mn-ea"/>
                <a:cs typeface="+mn-cs"/>
              </a:rPr>
              <a:t> What outcome are you looking to get for from this mentoring partnership? </a:t>
            </a:r>
          </a:p>
          <a:p>
            <a:r>
              <a:rPr lang="en-GB" sz="1200" b="0" i="0" u="none" strike="noStrike" kern="1200" baseline="0" dirty="0" smtClean="0">
                <a:solidFill>
                  <a:schemeClr val="tx1"/>
                </a:solidFill>
                <a:latin typeface="+mn-lt"/>
                <a:ea typeface="+mn-ea"/>
                <a:cs typeface="+mn-cs"/>
              </a:rPr>
              <a:t> How would you like your mentor to help you? </a:t>
            </a:r>
          </a:p>
          <a:p>
            <a:r>
              <a:rPr lang="en-GB" sz="1200" b="0" i="0" u="none" strike="noStrike" kern="1200" baseline="0" dirty="0" smtClean="0">
                <a:solidFill>
                  <a:schemeClr val="tx1"/>
                </a:solidFill>
                <a:latin typeface="+mn-lt"/>
                <a:ea typeface="+mn-ea"/>
                <a:cs typeface="+mn-cs"/>
              </a:rPr>
              <a:t> What are the main transitions that you need to make in your life in the next 2/3 years? </a:t>
            </a:r>
          </a:p>
          <a:p>
            <a:r>
              <a:rPr lang="en-GB" sz="1200" b="0" i="0" u="none" strike="noStrike" kern="1200" baseline="0" dirty="0" smtClean="0">
                <a:solidFill>
                  <a:schemeClr val="tx1"/>
                </a:solidFill>
                <a:latin typeface="+mn-lt"/>
                <a:ea typeface="+mn-ea"/>
                <a:cs typeface="+mn-cs"/>
              </a:rPr>
              <a:t> What skills, behaviours and knowledge do I need to make these transitions? From this list, identify 2/3 key areas to focus on in your mentoring. )</a:t>
            </a:r>
          </a:p>
          <a:p>
            <a:endParaRPr lang="en-GB" dirty="0"/>
          </a:p>
        </p:txBody>
      </p:sp>
      <p:sp>
        <p:nvSpPr>
          <p:cNvPr id="4" name="Slide Number Placeholder 3"/>
          <p:cNvSpPr>
            <a:spLocks noGrp="1"/>
          </p:cNvSpPr>
          <p:nvPr>
            <p:ph type="sldNum" sz="quarter" idx="10"/>
          </p:nvPr>
        </p:nvSpPr>
        <p:spPr/>
        <p:txBody>
          <a:bodyPr/>
          <a:lstStyle/>
          <a:p>
            <a:fld id="{D00AC60E-9A3C-4E3B-8172-7CE32920E43D}" type="slidenum">
              <a:rPr lang="en-GB" smtClean="0"/>
              <a:t>4</a:t>
            </a:fld>
            <a:endParaRPr lang="en-GB"/>
          </a:p>
        </p:txBody>
      </p:sp>
    </p:spTree>
    <p:extLst>
      <p:ext uri="{BB962C8B-B14F-4D97-AF65-F5344CB8AC3E}">
        <p14:creationId xmlns:p14="http://schemas.microsoft.com/office/powerpoint/2010/main" val="1316554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600" dirty="0"/>
          </a:p>
        </p:txBody>
      </p:sp>
      <p:sp>
        <p:nvSpPr>
          <p:cNvPr id="4" name="Slide Number Placeholder 3"/>
          <p:cNvSpPr>
            <a:spLocks noGrp="1"/>
          </p:cNvSpPr>
          <p:nvPr>
            <p:ph type="sldNum" sz="quarter" idx="10"/>
          </p:nvPr>
        </p:nvSpPr>
        <p:spPr/>
        <p:txBody>
          <a:bodyPr/>
          <a:lstStyle/>
          <a:p>
            <a:fld id="{D00AC60E-9A3C-4E3B-8172-7CE32920E43D}" type="slidenum">
              <a:rPr lang="en-GB" smtClean="0"/>
              <a:t>5</a:t>
            </a:fld>
            <a:endParaRPr lang="en-GB"/>
          </a:p>
        </p:txBody>
      </p:sp>
    </p:spTree>
    <p:extLst>
      <p:ext uri="{BB962C8B-B14F-4D97-AF65-F5344CB8AC3E}">
        <p14:creationId xmlns:p14="http://schemas.microsoft.com/office/powerpoint/2010/main" val="3402747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500" dirty="0" smtClean="0"/>
              <a:t>Examples </a:t>
            </a:r>
            <a:r>
              <a:rPr lang="en-US" sz="1500" dirty="0"/>
              <a:t>of mentees goals </a:t>
            </a:r>
            <a:r>
              <a:rPr lang="en-US" sz="1500" dirty="0" smtClean="0"/>
              <a:t>–– </a:t>
            </a:r>
            <a:endParaRPr lang="en-GB" sz="1500" dirty="0"/>
          </a:p>
          <a:p>
            <a:pPr marL="171450" indent="-171450">
              <a:buFont typeface="Arial" panose="020B0604020202020204" pitchFamily="34" charset="0"/>
              <a:buChar char="•"/>
            </a:pPr>
            <a:r>
              <a:rPr lang="en-US" sz="1500" dirty="0"/>
              <a:t>I would like to take some time to consider my current performance in my role and focus on areas for change.  For example: How to achieve a fully rounded national/international profile?</a:t>
            </a:r>
            <a:endParaRPr lang="en-GB" sz="1500" dirty="0"/>
          </a:p>
          <a:p>
            <a:pPr marL="171450" indent="-171450">
              <a:buFont typeface="Arial" panose="020B0604020202020204" pitchFamily="34" charset="0"/>
              <a:buChar char="•"/>
            </a:pPr>
            <a:r>
              <a:rPr lang="en-US" sz="1500" dirty="0" smtClean="0"/>
              <a:t>I </a:t>
            </a:r>
            <a:r>
              <a:rPr lang="en-US" sz="1500" dirty="0"/>
              <a:t>would like to focus on my career progression.  I would like to consider a variety of career options within Higher Education and outside.  </a:t>
            </a:r>
            <a:endParaRPr lang="en-GB" sz="1500" dirty="0"/>
          </a:p>
          <a:p>
            <a:pPr marL="171450" indent="-171450">
              <a:buFont typeface="Arial" panose="020B0604020202020204" pitchFamily="34" charset="0"/>
              <a:buChar char="•"/>
            </a:pPr>
            <a:r>
              <a:rPr lang="en-US" sz="1500" dirty="0"/>
              <a:t>I'd like to interact with someone who knows the university and its management systems well and who can help me get more of a feel for how things work. I'd like to focus more on gaining knowledge about The University of Edinburgh rather than self-improvement </a:t>
            </a:r>
            <a:r>
              <a:rPr lang="en-US" sz="1500" dirty="0" smtClean="0"/>
              <a:t>.</a:t>
            </a:r>
          </a:p>
          <a:p>
            <a:pPr marL="171450" indent="-171450">
              <a:buFont typeface="Arial" panose="020B0604020202020204" pitchFamily="34" charset="0"/>
              <a:buChar char="•"/>
            </a:pPr>
            <a:r>
              <a:rPr lang="en-US" sz="1500" dirty="0" smtClean="0"/>
              <a:t>I </a:t>
            </a:r>
            <a:r>
              <a:rPr lang="en-US" sz="1500" dirty="0"/>
              <a:t>would like to become more confident in my role, learning more about how to better manage the members of my team. In particular I am aware that my communication skills are not always the best and I don’t like addressing conflict in the office.  I would like a mentor to help me in these areas.   </a:t>
            </a:r>
            <a:r>
              <a:rPr lang="en-US" sz="1500" dirty="0" smtClean="0"/>
              <a:t>)</a:t>
            </a:r>
          </a:p>
          <a:p>
            <a:pPr marL="171450" indent="-171450">
              <a:buFont typeface="Arial" panose="020B0604020202020204" pitchFamily="34" charset="0"/>
              <a:buChar char="•"/>
            </a:pPr>
            <a:endParaRPr lang="en-US" sz="1500" dirty="0" smtClean="0"/>
          </a:p>
          <a:p>
            <a:pPr marL="0" indent="0">
              <a:buFont typeface="Arial" panose="020B0604020202020204" pitchFamily="34" charset="0"/>
              <a:buNone/>
            </a:pPr>
            <a:endParaRPr lang="en-GB" sz="1500" dirty="0"/>
          </a:p>
          <a:p>
            <a:endParaRPr lang="en-GB" dirty="0"/>
          </a:p>
        </p:txBody>
      </p:sp>
      <p:sp>
        <p:nvSpPr>
          <p:cNvPr id="4" name="Slide Number Placeholder 3"/>
          <p:cNvSpPr>
            <a:spLocks noGrp="1"/>
          </p:cNvSpPr>
          <p:nvPr>
            <p:ph type="sldNum" sz="quarter" idx="10"/>
          </p:nvPr>
        </p:nvSpPr>
        <p:spPr/>
        <p:txBody>
          <a:bodyPr/>
          <a:lstStyle/>
          <a:p>
            <a:fld id="{D00AC60E-9A3C-4E3B-8172-7CE32920E43D}" type="slidenum">
              <a:rPr lang="en-GB" smtClean="0"/>
              <a:t>6</a:t>
            </a:fld>
            <a:endParaRPr lang="en-GB"/>
          </a:p>
        </p:txBody>
      </p:sp>
    </p:spTree>
    <p:extLst>
      <p:ext uri="{BB962C8B-B14F-4D97-AF65-F5344CB8AC3E}">
        <p14:creationId xmlns:p14="http://schemas.microsoft.com/office/powerpoint/2010/main" val="3989636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0AC60E-9A3C-4E3B-8172-7CE32920E43D}" type="slidenum">
              <a:rPr lang="en-GB" smtClean="0"/>
              <a:t>7</a:t>
            </a:fld>
            <a:endParaRPr lang="en-GB"/>
          </a:p>
        </p:txBody>
      </p:sp>
    </p:spTree>
    <p:extLst>
      <p:ext uri="{BB962C8B-B14F-4D97-AF65-F5344CB8AC3E}">
        <p14:creationId xmlns:p14="http://schemas.microsoft.com/office/powerpoint/2010/main" val="2659946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00AC60E-9A3C-4E3B-8172-7CE32920E43D}" type="slidenum">
              <a:rPr lang="en-GB" smtClean="0"/>
              <a:t>8</a:t>
            </a:fld>
            <a:endParaRPr lang="en-GB"/>
          </a:p>
        </p:txBody>
      </p:sp>
    </p:spTree>
    <p:extLst>
      <p:ext uri="{BB962C8B-B14F-4D97-AF65-F5344CB8AC3E}">
        <p14:creationId xmlns:p14="http://schemas.microsoft.com/office/powerpoint/2010/main" val="4211700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a:t>Closing slide?</a:t>
            </a:r>
            <a:endParaRPr lang="en-GB" baseline="0" dirty="0"/>
          </a:p>
        </p:txBody>
      </p:sp>
      <p:sp>
        <p:nvSpPr>
          <p:cNvPr id="4" name="Slide Number Placeholder 3"/>
          <p:cNvSpPr>
            <a:spLocks noGrp="1"/>
          </p:cNvSpPr>
          <p:nvPr>
            <p:ph type="sldNum" sz="quarter" idx="10"/>
          </p:nvPr>
        </p:nvSpPr>
        <p:spPr/>
        <p:txBody>
          <a:bodyPr/>
          <a:lstStyle/>
          <a:p>
            <a:fld id="{D00AC60E-9A3C-4E3B-8172-7CE32920E43D}" type="slidenum">
              <a:rPr lang="en-GB" smtClean="0"/>
              <a:t>9</a:t>
            </a:fld>
            <a:endParaRPr lang="en-GB"/>
          </a:p>
        </p:txBody>
      </p:sp>
    </p:spTree>
    <p:extLst>
      <p:ext uri="{BB962C8B-B14F-4D97-AF65-F5344CB8AC3E}">
        <p14:creationId xmlns:p14="http://schemas.microsoft.com/office/powerpoint/2010/main" val="1913980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2A10C47-5CC6-4095-9960-21AA5C9874DD}" type="datetime1">
              <a:rPr lang="en-GB" smtClean="0"/>
              <a:t>27/10/2020</a:t>
            </a:fld>
            <a:endParaRPr lang="en-GB"/>
          </a:p>
        </p:txBody>
      </p:sp>
      <p:sp>
        <p:nvSpPr>
          <p:cNvPr id="5" name="Footer Placeholder 4"/>
          <p:cNvSpPr>
            <a:spLocks noGrp="1"/>
          </p:cNvSpPr>
          <p:nvPr>
            <p:ph type="ftr" sz="quarter" idx="11"/>
          </p:nvPr>
        </p:nvSpPr>
        <p:spPr/>
        <p:txBody>
          <a:bodyPr/>
          <a:lstStyle/>
          <a:p>
            <a:r>
              <a:rPr lang="en-GB"/>
              <a:t>© Coach Mentoring Ltd 2016</a:t>
            </a:r>
          </a:p>
        </p:txBody>
      </p:sp>
      <p:sp>
        <p:nvSpPr>
          <p:cNvPr id="6" name="Slide Number Placeholder 5"/>
          <p:cNvSpPr>
            <a:spLocks noGrp="1"/>
          </p:cNvSpPr>
          <p:nvPr>
            <p:ph type="sldNum" sz="quarter" idx="12"/>
          </p:nvPr>
        </p:nvSpPr>
        <p:spPr/>
        <p:txBody>
          <a:bodyPr/>
          <a:lstStyle/>
          <a:p>
            <a:fld id="{26A87F63-3C03-41F6-A456-F76DE6E5B0A5}" type="slidenum">
              <a:rPr lang="en-GB" smtClean="0"/>
              <a:t>‹#›</a:t>
            </a:fld>
            <a:endParaRPr lang="en-GB"/>
          </a:p>
        </p:txBody>
      </p:sp>
    </p:spTree>
    <p:extLst>
      <p:ext uri="{BB962C8B-B14F-4D97-AF65-F5344CB8AC3E}">
        <p14:creationId xmlns:p14="http://schemas.microsoft.com/office/powerpoint/2010/main" val="1374749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09975BC-FDC6-4CEE-A4F9-F368F5A2F450}" type="datetime1">
              <a:rPr lang="en-GB" smtClean="0"/>
              <a:t>27/10/2020</a:t>
            </a:fld>
            <a:endParaRPr lang="en-GB"/>
          </a:p>
        </p:txBody>
      </p:sp>
      <p:sp>
        <p:nvSpPr>
          <p:cNvPr id="5" name="Footer Placeholder 4"/>
          <p:cNvSpPr>
            <a:spLocks noGrp="1"/>
          </p:cNvSpPr>
          <p:nvPr>
            <p:ph type="ftr" sz="quarter" idx="11"/>
          </p:nvPr>
        </p:nvSpPr>
        <p:spPr/>
        <p:txBody>
          <a:bodyPr/>
          <a:lstStyle/>
          <a:p>
            <a:r>
              <a:rPr lang="en-GB"/>
              <a:t>© Coach Mentoring Ltd 2016</a:t>
            </a:r>
          </a:p>
        </p:txBody>
      </p:sp>
      <p:sp>
        <p:nvSpPr>
          <p:cNvPr id="6" name="Slide Number Placeholder 5"/>
          <p:cNvSpPr>
            <a:spLocks noGrp="1"/>
          </p:cNvSpPr>
          <p:nvPr>
            <p:ph type="sldNum" sz="quarter" idx="12"/>
          </p:nvPr>
        </p:nvSpPr>
        <p:spPr/>
        <p:txBody>
          <a:bodyPr/>
          <a:lstStyle/>
          <a:p>
            <a:fld id="{26A87F63-3C03-41F6-A456-F76DE6E5B0A5}" type="slidenum">
              <a:rPr lang="en-GB" smtClean="0"/>
              <a:t>‹#›</a:t>
            </a:fld>
            <a:endParaRPr lang="en-GB"/>
          </a:p>
        </p:txBody>
      </p:sp>
    </p:spTree>
    <p:extLst>
      <p:ext uri="{BB962C8B-B14F-4D97-AF65-F5344CB8AC3E}">
        <p14:creationId xmlns:p14="http://schemas.microsoft.com/office/powerpoint/2010/main" val="3292496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8A8D4DE-6E55-4173-889A-AD658A024EE9}" type="datetime1">
              <a:rPr lang="en-GB" smtClean="0"/>
              <a:t>27/10/2020</a:t>
            </a:fld>
            <a:endParaRPr lang="en-GB"/>
          </a:p>
        </p:txBody>
      </p:sp>
      <p:sp>
        <p:nvSpPr>
          <p:cNvPr id="5" name="Footer Placeholder 4"/>
          <p:cNvSpPr>
            <a:spLocks noGrp="1"/>
          </p:cNvSpPr>
          <p:nvPr>
            <p:ph type="ftr" sz="quarter" idx="11"/>
          </p:nvPr>
        </p:nvSpPr>
        <p:spPr/>
        <p:txBody>
          <a:bodyPr/>
          <a:lstStyle/>
          <a:p>
            <a:r>
              <a:rPr lang="en-GB"/>
              <a:t>© Coach Mentoring Ltd 2016</a:t>
            </a:r>
          </a:p>
        </p:txBody>
      </p:sp>
      <p:sp>
        <p:nvSpPr>
          <p:cNvPr id="6" name="Slide Number Placeholder 5"/>
          <p:cNvSpPr>
            <a:spLocks noGrp="1"/>
          </p:cNvSpPr>
          <p:nvPr>
            <p:ph type="sldNum" sz="quarter" idx="12"/>
          </p:nvPr>
        </p:nvSpPr>
        <p:spPr/>
        <p:txBody>
          <a:bodyPr/>
          <a:lstStyle/>
          <a:p>
            <a:fld id="{26A87F63-3C03-41F6-A456-F76DE6E5B0A5}" type="slidenum">
              <a:rPr lang="en-GB" smtClean="0"/>
              <a:t>‹#›</a:t>
            </a:fld>
            <a:endParaRPr lang="en-GB"/>
          </a:p>
        </p:txBody>
      </p:sp>
    </p:spTree>
    <p:extLst>
      <p:ext uri="{BB962C8B-B14F-4D97-AF65-F5344CB8AC3E}">
        <p14:creationId xmlns:p14="http://schemas.microsoft.com/office/powerpoint/2010/main" val="2973775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26281A-5CD6-4EAE-8263-489B3DBE53B3}" type="datetime1">
              <a:rPr lang="en-GB" smtClean="0"/>
              <a:t>27/10/2020</a:t>
            </a:fld>
            <a:endParaRPr lang="en-GB"/>
          </a:p>
        </p:txBody>
      </p:sp>
      <p:sp>
        <p:nvSpPr>
          <p:cNvPr id="5" name="Footer Placeholder 4"/>
          <p:cNvSpPr>
            <a:spLocks noGrp="1"/>
          </p:cNvSpPr>
          <p:nvPr>
            <p:ph type="ftr" sz="quarter" idx="11"/>
          </p:nvPr>
        </p:nvSpPr>
        <p:spPr/>
        <p:txBody>
          <a:bodyPr/>
          <a:lstStyle/>
          <a:p>
            <a:r>
              <a:rPr lang="en-GB"/>
              <a:t>© Coach Mentoring Ltd 2016</a:t>
            </a:r>
          </a:p>
        </p:txBody>
      </p:sp>
      <p:sp>
        <p:nvSpPr>
          <p:cNvPr id="6" name="Slide Number Placeholder 5"/>
          <p:cNvSpPr>
            <a:spLocks noGrp="1"/>
          </p:cNvSpPr>
          <p:nvPr>
            <p:ph type="sldNum" sz="quarter" idx="12"/>
          </p:nvPr>
        </p:nvSpPr>
        <p:spPr/>
        <p:txBody>
          <a:bodyPr/>
          <a:lstStyle/>
          <a:p>
            <a:fld id="{26A87F63-3C03-41F6-A456-F76DE6E5B0A5}" type="slidenum">
              <a:rPr lang="en-GB" smtClean="0"/>
              <a:t>‹#›</a:t>
            </a:fld>
            <a:endParaRPr lang="en-GB"/>
          </a:p>
        </p:txBody>
      </p:sp>
    </p:spTree>
    <p:extLst>
      <p:ext uri="{BB962C8B-B14F-4D97-AF65-F5344CB8AC3E}">
        <p14:creationId xmlns:p14="http://schemas.microsoft.com/office/powerpoint/2010/main" val="2641156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16D775A-DDFE-4EFE-B149-97255F9EDDB6}" type="datetime1">
              <a:rPr lang="en-GB" smtClean="0"/>
              <a:t>27/10/2020</a:t>
            </a:fld>
            <a:endParaRPr lang="en-GB"/>
          </a:p>
        </p:txBody>
      </p:sp>
      <p:sp>
        <p:nvSpPr>
          <p:cNvPr id="5" name="Footer Placeholder 4"/>
          <p:cNvSpPr>
            <a:spLocks noGrp="1"/>
          </p:cNvSpPr>
          <p:nvPr>
            <p:ph type="ftr" sz="quarter" idx="11"/>
          </p:nvPr>
        </p:nvSpPr>
        <p:spPr/>
        <p:txBody>
          <a:bodyPr/>
          <a:lstStyle/>
          <a:p>
            <a:r>
              <a:rPr lang="en-GB"/>
              <a:t>© Coach Mentoring Ltd 2016</a:t>
            </a:r>
          </a:p>
        </p:txBody>
      </p:sp>
      <p:sp>
        <p:nvSpPr>
          <p:cNvPr id="6" name="Slide Number Placeholder 5"/>
          <p:cNvSpPr>
            <a:spLocks noGrp="1"/>
          </p:cNvSpPr>
          <p:nvPr>
            <p:ph type="sldNum" sz="quarter" idx="12"/>
          </p:nvPr>
        </p:nvSpPr>
        <p:spPr/>
        <p:txBody>
          <a:bodyPr/>
          <a:lstStyle/>
          <a:p>
            <a:fld id="{26A87F63-3C03-41F6-A456-F76DE6E5B0A5}" type="slidenum">
              <a:rPr lang="en-GB" smtClean="0"/>
              <a:t>‹#›</a:t>
            </a:fld>
            <a:endParaRPr lang="en-GB"/>
          </a:p>
        </p:txBody>
      </p:sp>
    </p:spTree>
    <p:extLst>
      <p:ext uri="{BB962C8B-B14F-4D97-AF65-F5344CB8AC3E}">
        <p14:creationId xmlns:p14="http://schemas.microsoft.com/office/powerpoint/2010/main" val="1734112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CED6606-F155-490E-A7AA-444146B1AF7F}" type="datetime1">
              <a:rPr lang="en-GB" smtClean="0"/>
              <a:t>27/10/2020</a:t>
            </a:fld>
            <a:endParaRPr lang="en-GB"/>
          </a:p>
        </p:txBody>
      </p:sp>
      <p:sp>
        <p:nvSpPr>
          <p:cNvPr id="6" name="Footer Placeholder 5"/>
          <p:cNvSpPr>
            <a:spLocks noGrp="1"/>
          </p:cNvSpPr>
          <p:nvPr>
            <p:ph type="ftr" sz="quarter" idx="11"/>
          </p:nvPr>
        </p:nvSpPr>
        <p:spPr/>
        <p:txBody>
          <a:bodyPr/>
          <a:lstStyle/>
          <a:p>
            <a:r>
              <a:rPr lang="en-GB"/>
              <a:t>© Coach Mentoring Ltd 2016</a:t>
            </a:r>
          </a:p>
        </p:txBody>
      </p:sp>
      <p:sp>
        <p:nvSpPr>
          <p:cNvPr id="7" name="Slide Number Placeholder 6"/>
          <p:cNvSpPr>
            <a:spLocks noGrp="1"/>
          </p:cNvSpPr>
          <p:nvPr>
            <p:ph type="sldNum" sz="quarter" idx="12"/>
          </p:nvPr>
        </p:nvSpPr>
        <p:spPr/>
        <p:txBody>
          <a:bodyPr/>
          <a:lstStyle/>
          <a:p>
            <a:fld id="{26A87F63-3C03-41F6-A456-F76DE6E5B0A5}" type="slidenum">
              <a:rPr lang="en-GB" smtClean="0"/>
              <a:t>‹#›</a:t>
            </a:fld>
            <a:endParaRPr lang="en-GB"/>
          </a:p>
        </p:txBody>
      </p:sp>
    </p:spTree>
    <p:extLst>
      <p:ext uri="{BB962C8B-B14F-4D97-AF65-F5344CB8AC3E}">
        <p14:creationId xmlns:p14="http://schemas.microsoft.com/office/powerpoint/2010/main" val="68075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30F7015-D34D-47CC-A02A-5687B7BC4636}" type="datetime1">
              <a:rPr lang="en-GB" smtClean="0"/>
              <a:t>27/10/2020</a:t>
            </a:fld>
            <a:endParaRPr lang="en-GB"/>
          </a:p>
        </p:txBody>
      </p:sp>
      <p:sp>
        <p:nvSpPr>
          <p:cNvPr id="8" name="Footer Placeholder 7"/>
          <p:cNvSpPr>
            <a:spLocks noGrp="1"/>
          </p:cNvSpPr>
          <p:nvPr>
            <p:ph type="ftr" sz="quarter" idx="11"/>
          </p:nvPr>
        </p:nvSpPr>
        <p:spPr/>
        <p:txBody>
          <a:bodyPr/>
          <a:lstStyle/>
          <a:p>
            <a:r>
              <a:rPr lang="en-GB"/>
              <a:t>© Coach Mentoring Ltd 2016</a:t>
            </a:r>
          </a:p>
        </p:txBody>
      </p:sp>
      <p:sp>
        <p:nvSpPr>
          <p:cNvPr id="9" name="Slide Number Placeholder 8"/>
          <p:cNvSpPr>
            <a:spLocks noGrp="1"/>
          </p:cNvSpPr>
          <p:nvPr>
            <p:ph type="sldNum" sz="quarter" idx="12"/>
          </p:nvPr>
        </p:nvSpPr>
        <p:spPr/>
        <p:txBody>
          <a:bodyPr/>
          <a:lstStyle/>
          <a:p>
            <a:fld id="{26A87F63-3C03-41F6-A456-F76DE6E5B0A5}" type="slidenum">
              <a:rPr lang="en-GB" smtClean="0"/>
              <a:t>‹#›</a:t>
            </a:fld>
            <a:endParaRPr lang="en-GB"/>
          </a:p>
        </p:txBody>
      </p:sp>
    </p:spTree>
    <p:extLst>
      <p:ext uri="{BB962C8B-B14F-4D97-AF65-F5344CB8AC3E}">
        <p14:creationId xmlns:p14="http://schemas.microsoft.com/office/powerpoint/2010/main" val="174743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8EFA23A-32BC-4EB8-828E-45A61B5B5AD0}" type="datetime1">
              <a:rPr lang="en-GB" smtClean="0"/>
              <a:t>27/10/2020</a:t>
            </a:fld>
            <a:endParaRPr lang="en-GB"/>
          </a:p>
        </p:txBody>
      </p:sp>
      <p:sp>
        <p:nvSpPr>
          <p:cNvPr id="4" name="Footer Placeholder 3"/>
          <p:cNvSpPr>
            <a:spLocks noGrp="1"/>
          </p:cNvSpPr>
          <p:nvPr>
            <p:ph type="ftr" sz="quarter" idx="11"/>
          </p:nvPr>
        </p:nvSpPr>
        <p:spPr/>
        <p:txBody>
          <a:bodyPr/>
          <a:lstStyle/>
          <a:p>
            <a:r>
              <a:rPr lang="en-GB"/>
              <a:t>© Coach Mentoring Ltd 2016</a:t>
            </a:r>
          </a:p>
        </p:txBody>
      </p:sp>
      <p:sp>
        <p:nvSpPr>
          <p:cNvPr id="5" name="Slide Number Placeholder 4"/>
          <p:cNvSpPr>
            <a:spLocks noGrp="1"/>
          </p:cNvSpPr>
          <p:nvPr>
            <p:ph type="sldNum" sz="quarter" idx="12"/>
          </p:nvPr>
        </p:nvSpPr>
        <p:spPr/>
        <p:txBody>
          <a:bodyPr/>
          <a:lstStyle/>
          <a:p>
            <a:fld id="{26A87F63-3C03-41F6-A456-F76DE6E5B0A5}" type="slidenum">
              <a:rPr lang="en-GB" smtClean="0"/>
              <a:t>‹#›</a:t>
            </a:fld>
            <a:endParaRPr lang="en-GB"/>
          </a:p>
        </p:txBody>
      </p:sp>
    </p:spTree>
    <p:extLst>
      <p:ext uri="{BB962C8B-B14F-4D97-AF65-F5344CB8AC3E}">
        <p14:creationId xmlns:p14="http://schemas.microsoft.com/office/powerpoint/2010/main" val="3414041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001047-0D8E-4124-B6A7-6F52E63C4742}" type="datetime1">
              <a:rPr lang="en-GB" smtClean="0"/>
              <a:t>27/10/2020</a:t>
            </a:fld>
            <a:endParaRPr lang="en-GB"/>
          </a:p>
        </p:txBody>
      </p:sp>
      <p:sp>
        <p:nvSpPr>
          <p:cNvPr id="3" name="Footer Placeholder 2"/>
          <p:cNvSpPr>
            <a:spLocks noGrp="1"/>
          </p:cNvSpPr>
          <p:nvPr>
            <p:ph type="ftr" sz="quarter" idx="11"/>
          </p:nvPr>
        </p:nvSpPr>
        <p:spPr/>
        <p:txBody>
          <a:bodyPr/>
          <a:lstStyle/>
          <a:p>
            <a:r>
              <a:rPr lang="en-GB"/>
              <a:t>© Coach Mentoring Ltd 2016</a:t>
            </a:r>
          </a:p>
        </p:txBody>
      </p:sp>
      <p:sp>
        <p:nvSpPr>
          <p:cNvPr id="4" name="Slide Number Placeholder 3"/>
          <p:cNvSpPr>
            <a:spLocks noGrp="1"/>
          </p:cNvSpPr>
          <p:nvPr>
            <p:ph type="sldNum" sz="quarter" idx="12"/>
          </p:nvPr>
        </p:nvSpPr>
        <p:spPr/>
        <p:txBody>
          <a:bodyPr/>
          <a:lstStyle/>
          <a:p>
            <a:fld id="{26A87F63-3C03-41F6-A456-F76DE6E5B0A5}" type="slidenum">
              <a:rPr lang="en-GB" smtClean="0"/>
              <a:t>‹#›</a:t>
            </a:fld>
            <a:endParaRPr lang="en-GB"/>
          </a:p>
        </p:txBody>
      </p:sp>
    </p:spTree>
    <p:extLst>
      <p:ext uri="{BB962C8B-B14F-4D97-AF65-F5344CB8AC3E}">
        <p14:creationId xmlns:p14="http://schemas.microsoft.com/office/powerpoint/2010/main" val="2259251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836D537-C171-4673-B3CD-F99DD4C5D58E}" type="datetime1">
              <a:rPr lang="en-GB" smtClean="0"/>
              <a:t>27/10/2020</a:t>
            </a:fld>
            <a:endParaRPr lang="en-GB"/>
          </a:p>
        </p:txBody>
      </p:sp>
      <p:sp>
        <p:nvSpPr>
          <p:cNvPr id="6" name="Footer Placeholder 5"/>
          <p:cNvSpPr>
            <a:spLocks noGrp="1"/>
          </p:cNvSpPr>
          <p:nvPr>
            <p:ph type="ftr" sz="quarter" idx="11"/>
          </p:nvPr>
        </p:nvSpPr>
        <p:spPr/>
        <p:txBody>
          <a:bodyPr/>
          <a:lstStyle/>
          <a:p>
            <a:r>
              <a:rPr lang="en-GB"/>
              <a:t>© Coach Mentoring Ltd 2016</a:t>
            </a:r>
          </a:p>
        </p:txBody>
      </p:sp>
      <p:sp>
        <p:nvSpPr>
          <p:cNvPr id="7" name="Slide Number Placeholder 6"/>
          <p:cNvSpPr>
            <a:spLocks noGrp="1"/>
          </p:cNvSpPr>
          <p:nvPr>
            <p:ph type="sldNum" sz="quarter" idx="12"/>
          </p:nvPr>
        </p:nvSpPr>
        <p:spPr/>
        <p:txBody>
          <a:bodyPr/>
          <a:lstStyle/>
          <a:p>
            <a:fld id="{26A87F63-3C03-41F6-A456-F76DE6E5B0A5}" type="slidenum">
              <a:rPr lang="en-GB" smtClean="0"/>
              <a:t>‹#›</a:t>
            </a:fld>
            <a:endParaRPr lang="en-GB"/>
          </a:p>
        </p:txBody>
      </p:sp>
    </p:spTree>
    <p:extLst>
      <p:ext uri="{BB962C8B-B14F-4D97-AF65-F5344CB8AC3E}">
        <p14:creationId xmlns:p14="http://schemas.microsoft.com/office/powerpoint/2010/main" val="1464991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3FCE358-3473-47EE-BC86-46CF24557F1F}" type="datetime1">
              <a:rPr lang="en-GB" smtClean="0"/>
              <a:t>27/10/2020</a:t>
            </a:fld>
            <a:endParaRPr lang="en-GB"/>
          </a:p>
        </p:txBody>
      </p:sp>
      <p:sp>
        <p:nvSpPr>
          <p:cNvPr id="6" name="Footer Placeholder 5"/>
          <p:cNvSpPr>
            <a:spLocks noGrp="1"/>
          </p:cNvSpPr>
          <p:nvPr>
            <p:ph type="ftr" sz="quarter" idx="11"/>
          </p:nvPr>
        </p:nvSpPr>
        <p:spPr/>
        <p:txBody>
          <a:bodyPr/>
          <a:lstStyle/>
          <a:p>
            <a:r>
              <a:rPr lang="en-GB"/>
              <a:t>© Coach Mentoring Ltd 2016</a:t>
            </a:r>
          </a:p>
        </p:txBody>
      </p:sp>
      <p:sp>
        <p:nvSpPr>
          <p:cNvPr id="7" name="Slide Number Placeholder 6"/>
          <p:cNvSpPr>
            <a:spLocks noGrp="1"/>
          </p:cNvSpPr>
          <p:nvPr>
            <p:ph type="sldNum" sz="quarter" idx="12"/>
          </p:nvPr>
        </p:nvSpPr>
        <p:spPr/>
        <p:txBody>
          <a:bodyPr/>
          <a:lstStyle/>
          <a:p>
            <a:fld id="{26A87F63-3C03-41F6-A456-F76DE6E5B0A5}" type="slidenum">
              <a:rPr lang="en-GB" smtClean="0"/>
              <a:t>‹#›</a:t>
            </a:fld>
            <a:endParaRPr lang="en-GB"/>
          </a:p>
        </p:txBody>
      </p:sp>
    </p:spTree>
    <p:extLst>
      <p:ext uri="{BB962C8B-B14F-4D97-AF65-F5344CB8AC3E}">
        <p14:creationId xmlns:p14="http://schemas.microsoft.com/office/powerpoint/2010/main" val="3710600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4349AC-F485-496D-B601-21DF1B1B2746}" type="datetime1">
              <a:rPr lang="en-GB" smtClean="0"/>
              <a:t>27/10/2020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 Coach Mentoring Ltd 2016</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87F63-3C03-41F6-A456-F76DE6E5B0A5}" type="slidenum">
              <a:rPr lang="en-GB" smtClean="0"/>
              <a:t>‹#›</a:t>
            </a:fld>
            <a:endParaRPr lang="en-GB"/>
          </a:p>
        </p:txBody>
      </p:sp>
    </p:spTree>
    <p:extLst>
      <p:ext uri="{BB962C8B-B14F-4D97-AF65-F5344CB8AC3E}">
        <p14:creationId xmlns:p14="http://schemas.microsoft.com/office/powerpoint/2010/main" val="2663072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jpeg"/><Relationship Id="rId7" Type="http://schemas.openxmlformats.org/officeDocument/2006/relationships/diagramQuickStyle" Target="../diagrams/quickStyle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 Id="rId9" Type="http://schemas.microsoft.com/office/2007/relationships/diagramDrawing" Target="../diagrams/drawing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mailto:LearningandDevelopment@ed.ac.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Effective Goal Setting for Mentees</a:t>
            </a:r>
            <a:endParaRPr lang="en-GB" b="1" dirty="0">
              <a:latin typeface="Century Gothic" panose="020B0502020202020204" pitchFamily="34" charset="0"/>
            </a:endParaRPr>
          </a:p>
        </p:txBody>
      </p:sp>
      <p:sp>
        <p:nvSpPr>
          <p:cNvPr id="3" name="Subtitle 2"/>
          <p:cNvSpPr>
            <a:spLocks noGrp="1"/>
          </p:cNvSpPr>
          <p:nvPr>
            <p:ph type="subTitle" idx="1"/>
          </p:nvPr>
        </p:nvSpPr>
        <p:spPr/>
        <p:txBody>
          <a:bodyPr/>
          <a:lstStyle/>
          <a:p>
            <a:r>
              <a:rPr lang="en-GB" dirty="0"/>
              <a:t>Lis Merrick,</a:t>
            </a:r>
          </a:p>
          <a:p>
            <a:r>
              <a:rPr lang="en-GB" dirty="0"/>
              <a:t>Coach Mentoring Ltd</a:t>
            </a:r>
          </a:p>
        </p:txBody>
      </p:sp>
      <p:sp>
        <p:nvSpPr>
          <p:cNvPr id="5" name="Slide Number Placeholder 4"/>
          <p:cNvSpPr>
            <a:spLocks noGrp="1"/>
          </p:cNvSpPr>
          <p:nvPr>
            <p:ph type="sldNum" sz="quarter" idx="12"/>
          </p:nvPr>
        </p:nvSpPr>
        <p:spPr/>
        <p:txBody>
          <a:bodyPr/>
          <a:lstStyle/>
          <a:p>
            <a:fld id="{26A87F63-3C03-41F6-A456-F76DE6E5B0A5}" type="slidenum">
              <a:rPr lang="en-GB" smtClean="0"/>
              <a:t>1</a:t>
            </a:fld>
            <a:endParaRPr lang="en-GB"/>
          </a:p>
        </p:txBody>
      </p:sp>
      <p:pic>
        <p:nvPicPr>
          <p:cNvPr id="11"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1370" y="232236"/>
            <a:ext cx="4502110" cy="724501"/>
          </a:xfrm>
          <a:prstGeom prst="rect">
            <a:avLst/>
          </a:prstGeom>
        </p:spPr>
      </p:pic>
      <p:pic>
        <p:nvPicPr>
          <p:cNvPr id="12" name="Picture 11"/>
          <p:cNvPicPr/>
          <p:nvPr/>
        </p:nvPicPr>
        <p:blipFill>
          <a:blip r:embed="rId4" cstate="print">
            <a:extLst>
              <a:ext uri="{28A0092B-C50C-407E-A947-70E740481C1C}">
                <a14:useLocalDpi xmlns:a14="http://schemas.microsoft.com/office/drawing/2010/main" val="0"/>
              </a:ext>
            </a:extLst>
          </a:blip>
          <a:stretch>
            <a:fillRect/>
          </a:stretch>
        </p:blipFill>
        <p:spPr>
          <a:xfrm>
            <a:off x="6516216" y="174433"/>
            <a:ext cx="2362200" cy="840105"/>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5159168"/>
            <a:ext cx="3563888" cy="1698831"/>
          </a:xfrm>
          <a:prstGeom prst="rect">
            <a:avLst/>
          </a:prstGeom>
        </p:spPr>
      </p:pic>
    </p:spTree>
    <p:extLst>
      <p:ext uri="{BB962C8B-B14F-4D97-AF65-F5344CB8AC3E}">
        <p14:creationId xmlns:p14="http://schemas.microsoft.com/office/powerpoint/2010/main" val="860955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943" y="1117312"/>
            <a:ext cx="8229600" cy="1143000"/>
          </a:xfrm>
        </p:spPr>
        <p:txBody>
          <a:bodyPr>
            <a:normAutofit/>
          </a:bodyPr>
          <a:lstStyle/>
          <a:p>
            <a:r>
              <a:rPr lang="en-US" dirty="0"/>
              <a:t>Some research on goals</a:t>
            </a:r>
            <a:endParaRPr lang="en-GB" b="1" dirty="0">
              <a:latin typeface="Century Gothic" panose="020B0502020202020204" pitchFamily="34" charset="0"/>
            </a:endParaRPr>
          </a:p>
        </p:txBody>
      </p:sp>
      <p:sp>
        <p:nvSpPr>
          <p:cNvPr id="3" name="Content Placeholder 2"/>
          <p:cNvSpPr>
            <a:spLocks noGrp="1"/>
          </p:cNvSpPr>
          <p:nvPr>
            <p:ph idx="1"/>
          </p:nvPr>
        </p:nvSpPr>
        <p:spPr>
          <a:xfrm>
            <a:off x="457200" y="2420888"/>
            <a:ext cx="8229600" cy="3705275"/>
          </a:xfrm>
        </p:spPr>
        <p:txBody>
          <a:bodyPr>
            <a:normAutofit lnSpcReduction="10000"/>
          </a:bodyPr>
          <a:lstStyle/>
          <a:p>
            <a:pPr marL="457200" indent="-457200"/>
            <a:r>
              <a:rPr lang="en-US" dirty="0"/>
              <a:t>People can only cope with a small number of objectives at one time</a:t>
            </a:r>
          </a:p>
          <a:p>
            <a:pPr marL="457200" indent="-457200"/>
            <a:r>
              <a:rPr lang="en-US" dirty="0"/>
              <a:t>Approach is different if motivated by performance or learning</a:t>
            </a:r>
          </a:p>
          <a:p>
            <a:pPr marL="457200" indent="-457200"/>
            <a:r>
              <a:rPr lang="en-US" dirty="0"/>
              <a:t>Positive objectives are more effective</a:t>
            </a:r>
          </a:p>
          <a:p>
            <a:pPr marL="457200" indent="-457200"/>
            <a:r>
              <a:rPr lang="en-US" dirty="0"/>
              <a:t>Commitment</a:t>
            </a:r>
          </a:p>
          <a:p>
            <a:pPr marL="457200" indent="-457200"/>
            <a:r>
              <a:rPr lang="en-US" dirty="0"/>
              <a:t>Linking long and short term goals is important</a:t>
            </a:r>
          </a:p>
          <a:p>
            <a:endParaRPr lang="en-GB" sz="2800" dirty="0">
              <a:latin typeface="Century Gothic" panose="020B0502020202020204" pitchFamily="34" charset="0"/>
            </a:endParaRPr>
          </a:p>
        </p:txBody>
      </p:sp>
      <p:pic>
        <p:nvPicPr>
          <p:cNvPr id="4"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1370" y="232236"/>
            <a:ext cx="4502110" cy="724501"/>
          </a:xfrm>
          <a:prstGeom prst="rect">
            <a:avLst/>
          </a:prstGeom>
        </p:spPr>
      </p:pic>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6516216" y="174433"/>
            <a:ext cx="2362200" cy="840105"/>
          </a:xfrm>
          <a:prstGeom prst="rect">
            <a:avLst/>
          </a:prstGeom>
        </p:spPr>
      </p:pic>
      <p:sp>
        <p:nvSpPr>
          <p:cNvPr id="8" name="Slide Number Placeholder 7"/>
          <p:cNvSpPr>
            <a:spLocks noGrp="1"/>
          </p:cNvSpPr>
          <p:nvPr>
            <p:ph type="sldNum" sz="quarter" idx="12"/>
          </p:nvPr>
        </p:nvSpPr>
        <p:spPr/>
        <p:txBody>
          <a:bodyPr/>
          <a:lstStyle/>
          <a:p>
            <a:fld id="{26A87F63-3C03-41F6-A456-F76DE6E5B0A5}" type="slidenum">
              <a:rPr lang="en-GB" smtClean="0"/>
              <a:t>2</a:t>
            </a:fld>
            <a:endParaRPr lang="en-GB"/>
          </a:p>
        </p:txBody>
      </p:sp>
    </p:spTree>
    <p:extLst>
      <p:ext uri="{BB962C8B-B14F-4D97-AF65-F5344CB8AC3E}">
        <p14:creationId xmlns:p14="http://schemas.microsoft.com/office/powerpoint/2010/main" val="3986496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370" y="869396"/>
            <a:ext cx="8229600" cy="1143000"/>
          </a:xfrm>
        </p:spPr>
        <p:txBody>
          <a:bodyPr/>
          <a:lstStyle/>
          <a:p>
            <a:r>
              <a:rPr lang="en-GB" dirty="0"/>
              <a:t>Goal setting</a:t>
            </a:r>
          </a:p>
        </p:txBody>
      </p:sp>
      <p:sp>
        <p:nvSpPr>
          <p:cNvPr id="3" name="Content Placeholder 2"/>
          <p:cNvSpPr>
            <a:spLocks noGrp="1"/>
          </p:cNvSpPr>
          <p:nvPr>
            <p:ph idx="1"/>
          </p:nvPr>
        </p:nvSpPr>
        <p:spPr>
          <a:xfrm>
            <a:off x="457200" y="1830387"/>
            <a:ext cx="8229600" cy="4525963"/>
          </a:xfrm>
        </p:spPr>
        <p:txBody>
          <a:bodyPr/>
          <a:lstStyle/>
          <a:p>
            <a:r>
              <a:rPr lang="en-GB" dirty="0"/>
              <a:t>When to set goals</a:t>
            </a:r>
          </a:p>
          <a:p>
            <a:r>
              <a:rPr lang="en-GB" dirty="0"/>
              <a:t>When to review goals and frequency</a:t>
            </a:r>
          </a:p>
          <a:p>
            <a:r>
              <a:rPr lang="en-GB" dirty="0"/>
              <a:t>How realistic is the goal?</a:t>
            </a:r>
          </a:p>
          <a:p>
            <a:r>
              <a:rPr lang="en-GB" dirty="0"/>
              <a:t>How to set goals around:</a:t>
            </a:r>
          </a:p>
          <a:p>
            <a:pPr lvl="1"/>
            <a:r>
              <a:rPr lang="en-GB" dirty="0"/>
              <a:t>Increasing knowledge of the Universities structures and drivers for new staff</a:t>
            </a:r>
          </a:p>
          <a:p>
            <a:pPr lvl="1"/>
            <a:r>
              <a:rPr lang="en-GB" dirty="0"/>
              <a:t>How to make the most of mentoring and my role for my career in a fixed term contract</a:t>
            </a:r>
          </a:p>
          <a:p>
            <a:endParaRPr lang="en-GB" dirty="0"/>
          </a:p>
        </p:txBody>
      </p:sp>
      <p:sp>
        <p:nvSpPr>
          <p:cNvPr id="6" name="Slide Number Placeholder 5"/>
          <p:cNvSpPr>
            <a:spLocks noGrp="1"/>
          </p:cNvSpPr>
          <p:nvPr>
            <p:ph type="sldNum" sz="quarter" idx="12"/>
          </p:nvPr>
        </p:nvSpPr>
        <p:spPr/>
        <p:txBody>
          <a:bodyPr/>
          <a:lstStyle/>
          <a:p>
            <a:fld id="{26A87F63-3C03-41F6-A456-F76DE6E5B0A5}" type="slidenum">
              <a:rPr lang="en-GB" smtClean="0"/>
              <a:t>3</a:t>
            </a:fld>
            <a:endParaRPr lang="en-GB"/>
          </a:p>
        </p:txBody>
      </p:sp>
      <p:pic>
        <p:nvPicPr>
          <p:cNvPr id="7" name="Picture 6"/>
          <p:cNvPicPr/>
          <p:nvPr/>
        </p:nvPicPr>
        <p:blipFill>
          <a:blip r:embed="rId3" cstate="print">
            <a:extLst>
              <a:ext uri="{28A0092B-C50C-407E-A947-70E740481C1C}">
                <a14:useLocalDpi xmlns:a14="http://schemas.microsoft.com/office/drawing/2010/main" val="0"/>
              </a:ext>
            </a:extLst>
          </a:blip>
          <a:stretch>
            <a:fillRect/>
          </a:stretch>
        </p:blipFill>
        <p:spPr>
          <a:xfrm>
            <a:off x="6516216" y="174433"/>
            <a:ext cx="2362200" cy="840105"/>
          </a:xfrm>
          <a:prstGeom prst="rect">
            <a:avLst/>
          </a:prstGeom>
        </p:spPr>
      </p:pic>
      <p:pic>
        <p:nvPicPr>
          <p:cNvPr id="8" name="Content Placeholder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1370" y="232236"/>
            <a:ext cx="4502110" cy="724501"/>
          </a:xfrm>
          <a:prstGeom prst="rect">
            <a:avLst/>
          </a:prstGeom>
        </p:spPr>
      </p:pic>
    </p:spTree>
    <p:extLst>
      <p:ext uri="{BB962C8B-B14F-4D97-AF65-F5344CB8AC3E}">
        <p14:creationId xmlns:p14="http://schemas.microsoft.com/office/powerpoint/2010/main" val="3757351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943" y="1117312"/>
            <a:ext cx="8229600" cy="1143000"/>
          </a:xfrm>
        </p:spPr>
        <p:txBody>
          <a:bodyPr>
            <a:noAutofit/>
          </a:bodyPr>
          <a:lstStyle/>
          <a:p>
            <a:r>
              <a:rPr lang="en-US" dirty="0"/>
              <a:t>Some questions to help you explore goals </a:t>
            </a:r>
            <a:endParaRPr lang="en-GB" b="1" dirty="0">
              <a:latin typeface="Century Gothic" panose="020B0502020202020204" pitchFamily="34" charset="0"/>
            </a:endParaRPr>
          </a:p>
        </p:txBody>
      </p:sp>
      <p:pic>
        <p:nvPicPr>
          <p:cNvPr id="7" name="Content Placeholder 6"/>
          <p:cNvPicPr>
            <a:picLocks noGrp="1" noChangeAspect="1"/>
          </p:cNvPicPr>
          <p:nvPr>
            <p:ph idx="1"/>
          </p:nvPr>
        </p:nvPicPr>
        <p:blipFill>
          <a:blip r:embed="rId3">
            <a:duotone>
              <a:prstClr val="black"/>
              <a:srgbClr val="0070C0">
                <a:tint val="45000"/>
                <a:satMod val="400000"/>
              </a:srgbClr>
            </a:duotone>
          </a:blip>
          <a:stretch>
            <a:fillRect/>
          </a:stretch>
        </p:blipFill>
        <p:spPr>
          <a:xfrm>
            <a:off x="1809332" y="2647790"/>
            <a:ext cx="5525336" cy="3705225"/>
          </a:xfrm>
          <a:prstGeom prst="rect">
            <a:avLst/>
          </a:prstGeom>
        </p:spPr>
      </p:pic>
      <p:pic>
        <p:nvPicPr>
          <p:cNvPr id="4" name="Content Placeholder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1370" y="232236"/>
            <a:ext cx="4502110" cy="724501"/>
          </a:xfrm>
          <a:prstGeom prst="rect">
            <a:avLst/>
          </a:prstGeom>
        </p:spPr>
      </p:pic>
      <p:pic>
        <p:nvPicPr>
          <p:cNvPr id="5" name="Picture 4"/>
          <p:cNvPicPr/>
          <p:nvPr/>
        </p:nvPicPr>
        <p:blipFill>
          <a:blip r:embed="rId5" cstate="print">
            <a:extLst>
              <a:ext uri="{28A0092B-C50C-407E-A947-70E740481C1C}">
                <a14:useLocalDpi xmlns:a14="http://schemas.microsoft.com/office/drawing/2010/main" val="0"/>
              </a:ext>
            </a:extLst>
          </a:blip>
          <a:stretch>
            <a:fillRect/>
          </a:stretch>
        </p:blipFill>
        <p:spPr>
          <a:xfrm>
            <a:off x="6516216" y="174433"/>
            <a:ext cx="2362200" cy="840105"/>
          </a:xfrm>
          <a:prstGeom prst="rect">
            <a:avLst/>
          </a:prstGeom>
        </p:spPr>
      </p:pic>
      <p:sp>
        <p:nvSpPr>
          <p:cNvPr id="8" name="Slide Number Placeholder 7"/>
          <p:cNvSpPr>
            <a:spLocks noGrp="1"/>
          </p:cNvSpPr>
          <p:nvPr>
            <p:ph type="sldNum" sz="quarter" idx="12"/>
          </p:nvPr>
        </p:nvSpPr>
        <p:spPr/>
        <p:txBody>
          <a:bodyPr/>
          <a:lstStyle/>
          <a:p>
            <a:fld id="{26A87F63-3C03-41F6-A456-F76DE6E5B0A5}" type="slidenum">
              <a:rPr lang="en-GB" smtClean="0"/>
              <a:t>4</a:t>
            </a:fld>
            <a:endParaRPr lang="en-GB"/>
          </a:p>
        </p:txBody>
      </p:sp>
    </p:spTree>
    <p:extLst>
      <p:ext uri="{BB962C8B-B14F-4D97-AF65-F5344CB8AC3E}">
        <p14:creationId xmlns:p14="http://schemas.microsoft.com/office/powerpoint/2010/main" val="2372579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997" y="884775"/>
            <a:ext cx="8229600" cy="1143000"/>
          </a:xfrm>
        </p:spPr>
        <p:txBody>
          <a:bodyPr>
            <a:normAutofit/>
          </a:bodyPr>
          <a:lstStyle/>
          <a:p>
            <a:r>
              <a:rPr lang="en-US" dirty="0"/>
              <a:t>Tips to set mentoring goals</a:t>
            </a:r>
            <a:endParaRPr lang="en-GB" b="1" dirty="0">
              <a:latin typeface="Century Gothic" panose="020B0502020202020204" pitchFamily="34" charset="0"/>
            </a:endParaRPr>
          </a:p>
        </p:txBody>
      </p:sp>
      <p:pic>
        <p:nvPicPr>
          <p:cNvPr id="4"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1370" y="232236"/>
            <a:ext cx="4502110" cy="724501"/>
          </a:xfrm>
          <a:prstGeom prst="rect">
            <a:avLst/>
          </a:prstGeom>
        </p:spPr>
      </p:pic>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6516216" y="174433"/>
            <a:ext cx="2362200" cy="840105"/>
          </a:xfrm>
          <a:prstGeom prst="rect">
            <a:avLst/>
          </a:prstGeom>
        </p:spPr>
      </p:pic>
      <p:graphicFrame>
        <p:nvGraphicFramePr>
          <p:cNvPr id="6" name="Content Placeholder 5"/>
          <p:cNvGraphicFramePr>
            <a:graphicFrameLocks noGrp="1"/>
          </p:cNvGraphicFramePr>
          <p:nvPr>
            <p:ph idx="1"/>
            <p:extLst>
              <p:ext uri="{D42A27DB-BD31-4B8C-83A1-F6EECF244321}">
                <p14:modId xmlns:p14="http://schemas.microsoft.com/office/powerpoint/2010/main" val="1008152788"/>
              </p:ext>
            </p:extLst>
          </p:nvPr>
        </p:nvGraphicFramePr>
        <p:xfrm>
          <a:off x="497997" y="2132856"/>
          <a:ext cx="8229600" cy="381642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0" name="Slide Number Placeholder 9"/>
          <p:cNvSpPr>
            <a:spLocks noGrp="1"/>
          </p:cNvSpPr>
          <p:nvPr>
            <p:ph type="sldNum" sz="quarter" idx="12"/>
          </p:nvPr>
        </p:nvSpPr>
        <p:spPr/>
        <p:txBody>
          <a:bodyPr/>
          <a:lstStyle/>
          <a:p>
            <a:fld id="{26A87F63-3C03-41F6-A456-F76DE6E5B0A5}" type="slidenum">
              <a:rPr lang="en-GB" smtClean="0"/>
              <a:t>5</a:t>
            </a:fld>
            <a:endParaRPr lang="en-GB"/>
          </a:p>
        </p:txBody>
      </p:sp>
    </p:spTree>
    <p:extLst>
      <p:ext uri="{BB962C8B-B14F-4D97-AF65-F5344CB8AC3E}">
        <p14:creationId xmlns:p14="http://schemas.microsoft.com/office/powerpoint/2010/main" val="796074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794" y="822062"/>
            <a:ext cx="8229600" cy="1143000"/>
          </a:xfrm>
        </p:spPr>
        <p:txBody>
          <a:bodyPr/>
          <a:lstStyle/>
          <a:p>
            <a:r>
              <a:rPr lang="en-GB" dirty="0"/>
              <a:t>Examples of mentee goals</a:t>
            </a:r>
          </a:p>
        </p:txBody>
      </p:sp>
      <p:sp>
        <p:nvSpPr>
          <p:cNvPr id="3" name="Content Placeholder 2"/>
          <p:cNvSpPr>
            <a:spLocks noGrp="1"/>
          </p:cNvSpPr>
          <p:nvPr>
            <p:ph idx="1"/>
          </p:nvPr>
        </p:nvSpPr>
        <p:spPr>
          <a:xfrm>
            <a:off x="457200" y="2012949"/>
            <a:ext cx="8229600" cy="4525963"/>
          </a:xfrm>
        </p:spPr>
        <p:txBody>
          <a:bodyPr/>
          <a:lstStyle/>
          <a:p>
            <a:r>
              <a:rPr lang="en-GB" dirty="0"/>
              <a:t>Looking at current performance in my role and focussing on areas of change</a:t>
            </a:r>
          </a:p>
          <a:p>
            <a:r>
              <a:rPr lang="en-GB" dirty="0"/>
              <a:t>Focussing on career progression, both within and outside of Higher Education</a:t>
            </a:r>
          </a:p>
          <a:p>
            <a:r>
              <a:rPr lang="en-GB" dirty="0"/>
              <a:t>Gaining knowledge and the politics of the University</a:t>
            </a:r>
          </a:p>
          <a:p>
            <a:r>
              <a:rPr lang="en-GB" dirty="0"/>
              <a:t>Gaining self-confidence in my role and skills</a:t>
            </a:r>
          </a:p>
        </p:txBody>
      </p:sp>
      <p:sp>
        <p:nvSpPr>
          <p:cNvPr id="6" name="Slide Number Placeholder 5"/>
          <p:cNvSpPr>
            <a:spLocks noGrp="1"/>
          </p:cNvSpPr>
          <p:nvPr>
            <p:ph type="sldNum" sz="quarter" idx="12"/>
          </p:nvPr>
        </p:nvSpPr>
        <p:spPr/>
        <p:txBody>
          <a:bodyPr/>
          <a:lstStyle/>
          <a:p>
            <a:fld id="{26A87F63-3C03-41F6-A456-F76DE6E5B0A5}" type="slidenum">
              <a:rPr lang="en-GB" smtClean="0"/>
              <a:t>6</a:t>
            </a:fld>
            <a:endParaRPr lang="en-GB"/>
          </a:p>
        </p:txBody>
      </p:sp>
      <p:pic>
        <p:nvPicPr>
          <p:cNvPr id="7" name="Picture 6"/>
          <p:cNvPicPr/>
          <p:nvPr/>
        </p:nvPicPr>
        <p:blipFill>
          <a:blip r:embed="rId3" cstate="print">
            <a:extLst>
              <a:ext uri="{28A0092B-C50C-407E-A947-70E740481C1C}">
                <a14:useLocalDpi xmlns:a14="http://schemas.microsoft.com/office/drawing/2010/main" val="0"/>
              </a:ext>
            </a:extLst>
          </a:blip>
          <a:stretch>
            <a:fillRect/>
          </a:stretch>
        </p:blipFill>
        <p:spPr>
          <a:xfrm>
            <a:off x="6516216" y="174433"/>
            <a:ext cx="2362200" cy="840105"/>
          </a:xfrm>
          <a:prstGeom prst="rect">
            <a:avLst/>
          </a:prstGeom>
        </p:spPr>
      </p:pic>
      <p:pic>
        <p:nvPicPr>
          <p:cNvPr id="8" name="Content Placeholder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1370" y="232236"/>
            <a:ext cx="4502110" cy="724501"/>
          </a:xfrm>
          <a:prstGeom prst="rect">
            <a:avLst/>
          </a:prstGeom>
        </p:spPr>
      </p:pic>
    </p:spTree>
    <p:extLst>
      <p:ext uri="{BB962C8B-B14F-4D97-AF65-F5344CB8AC3E}">
        <p14:creationId xmlns:p14="http://schemas.microsoft.com/office/powerpoint/2010/main" val="178085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943" y="1117312"/>
            <a:ext cx="8229600" cy="1143000"/>
          </a:xfrm>
        </p:spPr>
        <p:txBody>
          <a:bodyPr>
            <a:normAutofit/>
          </a:bodyPr>
          <a:lstStyle/>
          <a:p>
            <a:r>
              <a:rPr lang="en-GB" dirty="0"/>
              <a:t>Reviewing goals</a:t>
            </a:r>
            <a:endParaRPr lang="en-GB" b="1" dirty="0">
              <a:latin typeface="Century Gothic" panose="020B0502020202020204" pitchFamily="34" charset="0"/>
            </a:endParaRPr>
          </a:p>
        </p:txBody>
      </p:sp>
      <p:sp>
        <p:nvSpPr>
          <p:cNvPr id="3" name="Content Placeholder 2"/>
          <p:cNvSpPr>
            <a:spLocks noGrp="1"/>
          </p:cNvSpPr>
          <p:nvPr>
            <p:ph idx="1"/>
          </p:nvPr>
        </p:nvSpPr>
        <p:spPr>
          <a:xfrm>
            <a:off x="457200" y="2420888"/>
            <a:ext cx="8229600" cy="3705275"/>
          </a:xfrm>
        </p:spPr>
        <p:txBody>
          <a:bodyPr>
            <a:normAutofit/>
          </a:bodyPr>
          <a:lstStyle/>
          <a:p>
            <a:pPr marL="457200" indent="-457200"/>
            <a:r>
              <a:rPr lang="en-US" dirty="0"/>
              <a:t>Am I as excited / motivated by this goal as I was?</a:t>
            </a:r>
          </a:p>
          <a:p>
            <a:pPr marL="457200" indent="-457200"/>
            <a:r>
              <a:rPr lang="en-US" dirty="0"/>
              <a:t>What has changed with regard to this goal?</a:t>
            </a:r>
          </a:p>
          <a:p>
            <a:pPr marL="457200" indent="-457200"/>
            <a:r>
              <a:rPr lang="en-US" dirty="0"/>
              <a:t>How attached am I to this goal?</a:t>
            </a:r>
          </a:p>
          <a:p>
            <a:pPr marL="0" indent="0">
              <a:buNone/>
            </a:pPr>
            <a:endParaRPr lang="en-GB" sz="2800" dirty="0">
              <a:latin typeface="Century Gothic" panose="020B0502020202020204" pitchFamily="34" charset="0"/>
            </a:endParaRPr>
          </a:p>
        </p:txBody>
      </p:sp>
      <p:pic>
        <p:nvPicPr>
          <p:cNvPr id="4"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1370" y="232236"/>
            <a:ext cx="4502110" cy="724501"/>
          </a:xfrm>
          <a:prstGeom prst="rect">
            <a:avLst/>
          </a:prstGeom>
        </p:spPr>
      </p:pic>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6516216" y="174433"/>
            <a:ext cx="2362200" cy="840105"/>
          </a:xfrm>
          <a:prstGeom prst="rect">
            <a:avLst/>
          </a:prstGeom>
        </p:spPr>
      </p:pic>
      <p:sp>
        <p:nvSpPr>
          <p:cNvPr id="8" name="Slide Number Placeholder 7"/>
          <p:cNvSpPr>
            <a:spLocks noGrp="1"/>
          </p:cNvSpPr>
          <p:nvPr>
            <p:ph type="sldNum" sz="quarter" idx="12"/>
          </p:nvPr>
        </p:nvSpPr>
        <p:spPr/>
        <p:txBody>
          <a:bodyPr/>
          <a:lstStyle/>
          <a:p>
            <a:fld id="{26A87F63-3C03-41F6-A456-F76DE6E5B0A5}" type="slidenum">
              <a:rPr lang="en-GB" smtClean="0"/>
              <a:t>7</a:t>
            </a:fld>
            <a:endParaRPr lang="en-GB"/>
          </a:p>
        </p:txBody>
      </p:sp>
    </p:spTree>
    <p:extLst>
      <p:ext uri="{BB962C8B-B14F-4D97-AF65-F5344CB8AC3E}">
        <p14:creationId xmlns:p14="http://schemas.microsoft.com/office/powerpoint/2010/main" val="1046615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5695"/>
            <a:ext cx="8229600" cy="1143000"/>
          </a:xfrm>
        </p:spPr>
        <p:txBody>
          <a:bodyPr>
            <a:normAutofit/>
          </a:bodyPr>
          <a:lstStyle/>
          <a:p>
            <a:r>
              <a:rPr lang="en-GB" dirty="0"/>
              <a:t>Your reflection</a:t>
            </a:r>
            <a:endParaRPr lang="en-GB" b="1" dirty="0">
              <a:latin typeface="Century Gothic" panose="020B0502020202020204" pitchFamily="34" charset="0"/>
            </a:endParaRPr>
          </a:p>
        </p:txBody>
      </p:sp>
      <p:pic>
        <p:nvPicPr>
          <p:cNvPr id="4"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1370" y="232236"/>
            <a:ext cx="4502110" cy="724501"/>
          </a:xfrm>
          <a:prstGeom prst="rect">
            <a:avLst/>
          </a:prstGeom>
        </p:spPr>
      </p:pic>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6516216" y="174433"/>
            <a:ext cx="2362200" cy="840105"/>
          </a:xfrm>
          <a:prstGeom prst="rect">
            <a:avLst/>
          </a:prstGeom>
        </p:spPr>
      </p:pic>
      <p:sp>
        <p:nvSpPr>
          <p:cNvPr id="6" name="AutoShape 4"/>
          <p:cNvSpPr>
            <a:spLocks noGrp="1" noChangeArrowheads="1"/>
          </p:cNvSpPr>
          <p:nvPr>
            <p:ph idx="1"/>
          </p:nvPr>
        </p:nvSpPr>
        <p:spPr bwMode="auto">
          <a:xfrm>
            <a:off x="1331640" y="2204864"/>
            <a:ext cx="7200800" cy="3921299"/>
          </a:xfrm>
          <a:prstGeom prst="cloudCallout">
            <a:avLst>
              <a:gd name="adj1" fmla="val -54150"/>
              <a:gd name="adj2" fmla="val 55807"/>
            </a:avLst>
          </a:prstGeom>
          <a:ln>
            <a:headEnd/>
            <a:tailEnd/>
          </a:ln>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algn="ctr"/>
            <a:endParaRPr lang="en-GB" dirty="0"/>
          </a:p>
          <a:p>
            <a:pPr marL="0" indent="0" algn="ctr">
              <a:buNone/>
            </a:pPr>
            <a:r>
              <a:rPr lang="en-GB" dirty="0"/>
              <a:t>Is my mentor a good role model on goal clarity and achievement?</a:t>
            </a:r>
          </a:p>
          <a:p>
            <a:pPr marL="0" indent="0" algn="ctr">
              <a:buNone/>
            </a:pPr>
            <a:endParaRPr lang="en-GB" dirty="0"/>
          </a:p>
          <a:p>
            <a:pPr marL="0" indent="0" algn="ctr">
              <a:buNone/>
            </a:pPr>
            <a:r>
              <a:rPr lang="en-GB" dirty="0"/>
              <a:t>What can I learn from them when setting my own goals?</a:t>
            </a:r>
          </a:p>
          <a:p>
            <a:pPr algn="ctr"/>
            <a:endParaRPr lang="en-GB" dirty="0"/>
          </a:p>
          <a:p>
            <a:endParaRPr lang="en-GB" dirty="0"/>
          </a:p>
        </p:txBody>
      </p:sp>
      <p:sp>
        <p:nvSpPr>
          <p:cNvPr id="8" name="Slide Number Placeholder 7"/>
          <p:cNvSpPr>
            <a:spLocks noGrp="1"/>
          </p:cNvSpPr>
          <p:nvPr>
            <p:ph type="sldNum" sz="quarter" idx="12"/>
          </p:nvPr>
        </p:nvSpPr>
        <p:spPr/>
        <p:txBody>
          <a:bodyPr/>
          <a:lstStyle/>
          <a:p>
            <a:fld id="{26A87F63-3C03-41F6-A456-F76DE6E5B0A5}" type="slidenum">
              <a:rPr lang="en-GB" smtClean="0"/>
              <a:t>8</a:t>
            </a:fld>
            <a:endParaRPr lang="en-GB"/>
          </a:p>
        </p:txBody>
      </p:sp>
    </p:spTree>
    <p:extLst>
      <p:ext uri="{BB962C8B-B14F-4D97-AF65-F5344CB8AC3E}">
        <p14:creationId xmlns:p14="http://schemas.microsoft.com/office/powerpoint/2010/main" val="2465627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idx="1"/>
          </p:nvPr>
        </p:nvSpPr>
        <p:spPr>
          <a:xfrm>
            <a:off x="611560" y="2204864"/>
            <a:ext cx="8201025" cy="4064000"/>
          </a:xfrm>
        </p:spPr>
        <p:txBody>
          <a:bodyPr>
            <a:normAutofit/>
          </a:bodyPr>
          <a:lstStyle/>
          <a:p>
            <a:pPr marL="0" indent="0">
              <a:buNone/>
            </a:pPr>
            <a:endParaRPr lang="en-GB" sz="1200" dirty="0">
              <a:latin typeface="Century Gothic" panose="020B0502020202020204" pitchFamily="34" charset="0"/>
            </a:endParaRPr>
          </a:p>
          <a:p>
            <a:endParaRPr lang="en-GB"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695" y="2852936"/>
            <a:ext cx="8384480" cy="2982009"/>
          </a:xfrm>
          <a:prstGeom prst="rect">
            <a:avLst/>
          </a:prstGeom>
        </p:spPr>
      </p:pic>
      <p:sp>
        <p:nvSpPr>
          <p:cNvPr id="6" name="Title 5"/>
          <p:cNvSpPr>
            <a:spLocks noGrp="1"/>
          </p:cNvSpPr>
          <p:nvPr>
            <p:ph type="title"/>
          </p:nvPr>
        </p:nvSpPr>
        <p:spPr>
          <a:xfrm>
            <a:off x="458340" y="1952836"/>
            <a:ext cx="8229600" cy="1800200"/>
          </a:xfrm>
        </p:spPr>
        <p:txBody>
          <a:bodyPr>
            <a:normAutofit/>
          </a:bodyPr>
          <a:lstStyle/>
          <a:p>
            <a:r>
              <a:rPr lang="en-GB" sz="3600" dirty="0">
                <a:latin typeface="Calibri" panose="020F0502020204030204" pitchFamily="34" charset="0"/>
              </a:rPr>
              <a:t>Get in touch with any questions:</a:t>
            </a:r>
            <a:br>
              <a:rPr lang="en-GB" sz="3600" dirty="0">
                <a:latin typeface="Calibri" panose="020F0502020204030204" pitchFamily="34" charset="0"/>
              </a:rPr>
            </a:br>
            <a:r>
              <a:rPr lang="en-GB" sz="3600" dirty="0" smtClean="0">
                <a:latin typeface="Calibri" panose="020F0502020204030204" pitchFamily="34" charset="0"/>
                <a:hlinkClick r:id="rId4"/>
              </a:rPr>
              <a:t>LearningandDevelopment@ed.ac.uk</a:t>
            </a:r>
            <a:r>
              <a:rPr lang="en-GB" sz="3600" dirty="0" smtClean="0">
                <a:latin typeface="Calibri" panose="020F0502020204030204" pitchFamily="34" charset="0"/>
              </a:rPr>
              <a:t>  </a:t>
            </a:r>
            <a:r>
              <a:rPr lang="en-GB" sz="3600" dirty="0">
                <a:latin typeface="Calibri" panose="020F0502020204030204" pitchFamily="34" charset="0"/>
              </a:rPr>
              <a:t/>
            </a:r>
            <a:br>
              <a:rPr lang="en-GB" sz="3600" dirty="0">
                <a:latin typeface="Calibri" panose="020F0502020204030204" pitchFamily="34" charset="0"/>
              </a:rPr>
            </a:br>
            <a:endParaRPr lang="en-GB" sz="3600" dirty="0">
              <a:latin typeface="Calibri" panose="020F0502020204030204" pitchFamily="34" charset="0"/>
            </a:endParaRPr>
          </a:p>
        </p:txBody>
      </p:sp>
      <p:pic>
        <p:nvPicPr>
          <p:cNvPr id="9" name="Content Placeholder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1370" y="232236"/>
            <a:ext cx="4502110" cy="724501"/>
          </a:xfrm>
          <a:prstGeom prst="rect">
            <a:avLst/>
          </a:prstGeom>
        </p:spPr>
      </p:pic>
      <p:sp>
        <p:nvSpPr>
          <p:cNvPr id="7" name="Slide Number Placeholder 6"/>
          <p:cNvSpPr>
            <a:spLocks noGrp="1"/>
          </p:cNvSpPr>
          <p:nvPr>
            <p:ph type="sldNum" sz="quarter" idx="12"/>
          </p:nvPr>
        </p:nvSpPr>
        <p:spPr/>
        <p:txBody>
          <a:bodyPr/>
          <a:lstStyle/>
          <a:p>
            <a:fld id="{26A87F63-3C03-41F6-A456-F76DE6E5B0A5}" type="slidenum">
              <a:rPr lang="en-GB" smtClean="0"/>
              <a:t>9</a:t>
            </a:fld>
            <a:endParaRPr lang="en-GB"/>
          </a:p>
        </p:txBody>
      </p:sp>
    </p:spTree>
    <p:extLst>
      <p:ext uri="{BB962C8B-B14F-4D97-AF65-F5344CB8AC3E}">
        <p14:creationId xmlns:p14="http://schemas.microsoft.com/office/powerpoint/2010/main" val="4024642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Uni Edin PP template" id="{E19D5A27-BE0A-497C-B4CD-22F2B4699AB2}" vid="{40A6A716-71D4-4032-BA2C-9F0584343E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Uni Edin PP template</Template>
  <TotalTime>1366</TotalTime>
  <Words>901</Words>
  <Application>Microsoft Office PowerPoint</Application>
  <PresentationFormat>On-screen Show (4:3)</PresentationFormat>
  <Paragraphs>82</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Century Gothic</vt:lpstr>
      <vt:lpstr>Office Theme</vt:lpstr>
      <vt:lpstr>Effective Goal Setting for Mentees</vt:lpstr>
      <vt:lpstr>Some research on goals</vt:lpstr>
      <vt:lpstr>Goal setting</vt:lpstr>
      <vt:lpstr>Some questions to help you explore goals </vt:lpstr>
      <vt:lpstr>Tips to set mentoring goals</vt:lpstr>
      <vt:lpstr>Examples of mentee goals</vt:lpstr>
      <vt:lpstr>Reviewing goals</vt:lpstr>
      <vt:lpstr>Your reflection</vt:lpstr>
      <vt:lpstr>Get in touch with any questions: LearningandDevelopment@ed.ac.uk   </vt:lpstr>
    </vt:vector>
  </TitlesOfParts>
  <Company>University of Edinburgh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Setting goals in mentoring</dc:title>
  <dc:creator>Jacki Mason</dc:creator>
  <cp:lastModifiedBy>FAIRWEATHER Joanna</cp:lastModifiedBy>
  <cp:revision>16</cp:revision>
  <cp:lastPrinted>2016-06-22T10:21:00Z</cp:lastPrinted>
  <dcterms:created xsi:type="dcterms:W3CDTF">2016-03-22T15:03:45Z</dcterms:created>
  <dcterms:modified xsi:type="dcterms:W3CDTF">2020-10-27T11:33:56Z</dcterms:modified>
</cp:coreProperties>
</file>