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86" r:id="rId3"/>
    <p:sldId id="297" r:id="rId4"/>
    <p:sldId id="298" r:id="rId5"/>
    <p:sldId id="299" r:id="rId6"/>
    <p:sldId id="302" r:id="rId7"/>
    <p:sldId id="303" r:id="rId8"/>
    <p:sldId id="284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3" autoAdjust="0"/>
    <p:restoredTop sz="72093" autoAdjust="0"/>
  </p:normalViewPr>
  <p:slideViewPr>
    <p:cSldViewPr>
      <p:cViewPr varScale="1">
        <p:scale>
          <a:sx n="48" d="100"/>
          <a:sy n="48" d="100"/>
        </p:scale>
        <p:origin x="174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209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5F2E3AC-ABAA-A141-8C64-30870F1CC746}" type="doc">
      <dgm:prSet loTypeId="urn:microsoft.com/office/officeart/2005/8/layout/matrix2" loCatId="matrix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7F92F5-9E17-BA41-93F5-13CDFA74A707}">
      <dgm:prSet phldrT="[Text]"/>
      <dgm:spPr/>
      <dgm:t>
        <a:bodyPr/>
        <a:lstStyle/>
        <a:p>
          <a:r>
            <a:rPr lang="en-US" dirty="0"/>
            <a:t>Stepping In/Rational </a:t>
          </a:r>
        </a:p>
      </dgm:t>
    </dgm:pt>
    <dgm:pt modelId="{FE00F99F-28D8-3B4F-98BC-3A3827181F9C}" type="parTrans" cxnId="{AE243FBB-D1AC-2F4C-ADAB-15E33C377307}">
      <dgm:prSet/>
      <dgm:spPr/>
      <dgm:t>
        <a:bodyPr/>
        <a:lstStyle/>
        <a:p>
          <a:endParaRPr lang="en-US"/>
        </a:p>
      </dgm:t>
    </dgm:pt>
    <dgm:pt modelId="{9A056F26-21B6-B242-962C-725FBDDD4FE7}" type="sibTrans" cxnId="{AE243FBB-D1AC-2F4C-ADAB-15E33C377307}">
      <dgm:prSet/>
      <dgm:spPr/>
      <dgm:t>
        <a:bodyPr/>
        <a:lstStyle/>
        <a:p>
          <a:endParaRPr lang="en-US"/>
        </a:p>
      </dgm:t>
    </dgm:pt>
    <dgm:pt modelId="{105E627C-F4CE-A74C-B552-7ED94C00D548}">
      <dgm:prSet phldrT="[Text]"/>
      <dgm:spPr/>
      <dgm:t>
        <a:bodyPr/>
        <a:lstStyle/>
        <a:p>
          <a:r>
            <a:rPr lang="en-US" dirty="0"/>
            <a:t>Stepping In/Emotional</a:t>
          </a:r>
        </a:p>
      </dgm:t>
    </dgm:pt>
    <dgm:pt modelId="{881220C5-3D2A-1F46-92BD-FD990D07EEAA}" type="parTrans" cxnId="{8F16AA47-8BD2-1E45-938F-8E430CE1194E}">
      <dgm:prSet/>
      <dgm:spPr/>
      <dgm:t>
        <a:bodyPr/>
        <a:lstStyle/>
        <a:p>
          <a:endParaRPr lang="en-US"/>
        </a:p>
      </dgm:t>
    </dgm:pt>
    <dgm:pt modelId="{9278E0B0-43BA-3B44-B0D8-525A43F766DF}" type="sibTrans" cxnId="{8F16AA47-8BD2-1E45-938F-8E430CE1194E}">
      <dgm:prSet/>
      <dgm:spPr/>
      <dgm:t>
        <a:bodyPr/>
        <a:lstStyle/>
        <a:p>
          <a:endParaRPr lang="en-US"/>
        </a:p>
      </dgm:t>
    </dgm:pt>
    <dgm:pt modelId="{150F04F3-B321-FE47-9922-03B626A390ED}">
      <dgm:prSet phldrT="[Text]"/>
      <dgm:spPr/>
      <dgm:t>
        <a:bodyPr/>
        <a:lstStyle/>
        <a:p>
          <a:r>
            <a:rPr lang="en-US" dirty="0"/>
            <a:t>Stepping Out/Rational</a:t>
          </a:r>
        </a:p>
      </dgm:t>
    </dgm:pt>
    <dgm:pt modelId="{05C8610E-02CC-9E43-8C0B-B3E4B521667B}" type="parTrans" cxnId="{ABB4E2DE-10F4-9446-8CF2-87C9B3B73BCA}">
      <dgm:prSet/>
      <dgm:spPr/>
      <dgm:t>
        <a:bodyPr/>
        <a:lstStyle/>
        <a:p>
          <a:endParaRPr lang="en-US"/>
        </a:p>
      </dgm:t>
    </dgm:pt>
    <dgm:pt modelId="{6439234B-A7B4-2C47-ADD3-BEF1B192E439}" type="sibTrans" cxnId="{ABB4E2DE-10F4-9446-8CF2-87C9B3B73BCA}">
      <dgm:prSet/>
      <dgm:spPr/>
      <dgm:t>
        <a:bodyPr/>
        <a:lstStyle/>
        <a:p>
          <a:endParaRPr lang="en-US"/>
        </a:p>
      </dgm:t>
    </dgm:pt>
    <dgm:pt modelId="{0489A06C-4894-8E40-9BF3-9C8A1349462A}">
      <dgm:prSet phldrT="[Text]"/>
      <dgm:spPr/>
      <dgm:t>
        <a:bodyPr/>
        <a:lstStyle/>
        <a:p>
          <a:r>
            <a:rPr lang="en-US" dirty="0"/>
            <a:t>Stepping Out/Emotional</a:t>
          </a:r>
        </a:p>
      </dgm:t>
    </dgm:pt>
    <dgm:pt modelId="{9B892032-F721-8C4E-90FF-CD3F60AD0827}" type="parTrans" cxnId="{4FB1571E-5E84-CF4F-99E7-96767E936FDE}">
      <dgm:prSet/>
      <dgm:spPr/>
      <dgm:t>
        <a:bodyPr/>
        <a:lstStyle/>
        <a:p>
          <a:endParaRPr lang="en-US"/>
        </a:p>
      </dgm:t>
    </dgm:pt>
    <dgm:pt modelId="{E0D5129D-A879-6248-ACC1-671960B59001}" type="sibTrans" cxnId="{4FB1571E-5E84-CF4F-99E7-96767E936FDE}">
      <dgm:prSet/>
      <dgm:spPr/>
      <dgm:t>
        <a:bodyPr/>
        <a:lstStyle/>
        <a:p>
          <a:endParaRPr lang="en-US"/>
        </a:p>
      </dgm:t>
    </dgm:pt>
    <dgm:pt modelId="{E3B8E2EC-97F3-A246-9C33-C8C674BD4D8A}" type="pres">
      <dgm:prSet presAssocID="{C5F2E3AC-ABAA-A141-8C64-30870F1CC74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3D34F6D-AAAB-3741-A27C-FD099F8561A6}" type="pres">
      <dgm:prSet presAssocID="{C5F2E3AC-ABAA-A141-8C64-30870F1CC746}" presName="axisShape" presStyleLbl="bgShp" presStyleIdx="0" presStyleCnt="1" custScaleX="118125"/>
      <dgm:spPr/>
    </dgm:pt>
    <dgm:pt modelId="{93971E26-9ED2-0441-B6AA-6303DEF13334}" type="pres">
      <dgm:prSet presAssocID="{C5F2E3AC-ABAA-A141-8C64-30870F1CC746}" presName="rect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D5B1531-A7E8-A248-B86D-F855BB3061E4}" type="pres">
      <dgm:prSet presAssocID="{C5F2E3AC-ABAA-A141-8C64-30870F1CC746}" presName="rect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C7CCC799-F10F-7A4C-94C2-481770775F7A}" type="pres">
      <dgm:prSet presAssocID="{C5F2E3AC-ABAA-A141-8C64-30870F1CC746}" presName="rect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A3FCD6A-63CA-8D45-A799-CBA44CB14E43}" type="pres">
      <dgm:prSet presAssocID="{C5F2E3AC-ABAA-A141-8C64-30870F1CC746}" presName="rect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4FB1571E-5E84-CF4F-99E7-96767E936FDE}" srcId="{C5F2E3AC-ABAA-A141-8C64-30870F1CC746}" destId="{0489A06C-4894-8E40-9BF3-9C8A1349462A}" srcOrd="3" destOrd="0" parTransId="{9B892032-F721-8C4E-90FF-CD3F60AD0827}" sibTransId="{E0D5129D-A879-6248-ACC1-671960B59001}"/>
    <dgm:cxn modelId="{B9FF5F20-376A-F946-B87A-0D34BC9D8B47}" type="presOf" srcId="{DC7F92F5-9E17-BA41-93F5-13CDFA74A707}" destId="{93971E26-9ED2-0441-B6AA-6303DEF13334}" srcOrd="0" destOrd="0" presId="urn:microsoft.com/office/officeart/2005/8/layout/matrix2"/>
    <dgm:cxn modelId="{2E68751F-9F06-4C4E-905C-6DDBEEB1D2F1}" type="presOf" srcId="{0489A06C-4894-8E40-9BF3-9C8A1349462A}" destId="{9A3FCD6A-63CA-8D45-A799-CBA44CB14E43}" srcOrd="0" destOrd="0" presId="urn:microsoft.com/office/officeart/2005/8/layout/matrix2"/>
    <dgm:cxn modelId="{61E016B1-34E0-9147-82AC-7DE40FEE7400}" type="presOf" srcId="{150F04F3-B321-FE47-9922-03B626A390ED}" destId="{C7CCC799-F10F-7A4C-94C2-481770775F7A}" srcOrd="0" destOrd="0" presId="urn:microsoft.com/office/officeart/2005/8/layout/matrix2"/>
    <dgm:cxn modelId="{6CE29F4F-AD01-A649-8736-924D4473A4AF}" type="presOf" srcId="{105E627C-F4CE-A74C-B552-7ED94C00D548}" destId="{9D5B1531-A7E8-A248-B86D-F855BB3061E4}" srcOrd="0" destOrd="0" presId="urn:microsoft.com/office/officeart/2005/8/layout/matrix2"/>
    <dgm:cxn modelId="{AE243FBB-D1AC-2F4C-ADAB-15E33C377307}" srcId="{C5F2E3AC-ABAA-A141-8C64-30870F1CC746}" destId="{DC7F92F5-9E17-BA41-93F5-13CDFA74A707}" srcOrd="0" destOrd="0" parTransId="{FE00F99F-28D8-3B4F-98BC-3A3827181F9C}" sibTransId="{9A056F26-21B6-B242-962C-725FBDDD4FE7}"/>
    <dgm:cxn modelId="{8F16AA47-8BD2-1E45-938F-8E430CE1194E}" srcId="{C5F2E3AC-ABAA-A141-8C64-30870F1CC746}" destId="{105E627C-F4CE-A74C-B552-7ED94C00D548}" srcOrd="1" destOrd="0" parTransId="{881220C5-3D2A-1F46-92BD-FD990D07EEAA}" sibTransId="{9278E0B0-43BA-3B44-B0D8-525A43F766DF}"/>
    <dgm:cxn modelId="{ABB4E2DE-10F4-9446-8CF2-87C9B3B73BCA}" srcId="{C5F2E3AC-ABAA-A141-8C64-30870F1CC746}" destId="{150F04F3-B321-FE47-9922-03B626A390ED}" srcOrd="2" destOrd="0" parTransId="{05C8610E-02CC-9E43-8C0B-B3E4B521667B}" sibTransId="{6439234B-A7B4-2C47-ADD3-BEF1B192E439}"/>
    <dgm:cxn modelId="{CB8C1A30-2F22-194E-95ED-E0B5EF62BF83}" type="presOf" srcId="{C5F2E3AC-ABAA-A141-8C64-30870F1CC746}" destId="{E3B8E2EC-97F3-A246-9C33-C8C674BD4D8A}" srcOrd="0" destOrd="0" presId="urn:microsoft.com/office/officeart/2005/8/layout/matrix2"/>
    <dgm:cxn modelId="{98A8D587-A4DA-D54E-A333-A525A118A924}" type="presParOf" srcId="{E3B8E2EC-97F3-A246-9C33-C8C674BD4D8A}" destId="{B3D34F6D-AAAB-3741-A27C-FD099F8561A6}" srcOrd="0" destOrd="0" presId="urn:microsoft.com/office/officeart/2005/8/layout/matrix2"/>
    <dgm:cxn modelId="{56EE55A5-DA7B-A044-92F6-60B71421A0A2}" type="presParOf" srcId="{E3B8E2EC-97F3-A246-9C33-C8C674BD4D8A}" destId="{93971E26-9ED2-0441-B6AA-6303DEF13334}" srcOrd="1" destOrd="0" presId="urn:microsoft.com/office/officeart/2005/8/layout/matrix2"/>
    <dgm:cxn modelId="{ADC2DF3D-7561-5242-B9F5-5EE6D2C97DFC}" type="presParOf" srcId="{E3B8E2EC-97F3-A246-9C33-C8C674BD4D8A}" destId="{9D5B1531-A7E8-A248-B86D-F855BB3061E4}" srcOrd="2" destOrd="0" presId="urn:microsoft.com/office/officeart/2005/8/layout/matrix2"/>
    <dgm:cxn modelId="{354620B2-3550-5848-9F2C-5C38A3268A86}" type="presParOf" srcId="{E3B8E2EC-97F3-A246-9C33-C8C674BD4D8A}" destId="{C7CCC799-F10F-7A4C-94C2-481770775F7A}" srcOrd="3" destOrd="0" presId="urn:microsoft.com/office/officeart/2005/8/layout/matrix2"/>
    <dgm:cxn modelId="{481B708F-DD2C-E447-A986-E20E76E48FD9}" type="presParOf" srcId="{E3B8E2EC-97F3-A246-9C33-C8C674BD4D8A}" destId="{9A3FCD6A-63CA-8D45-A799-CBA44CB14E43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D34F6D-AAAB-3741-A27C-FD099F8561A6}">
      <dsp:nvSpPr>
        <dsp:cNvPr id="0" name=""/>
        <dsp:cNvSpPr/>
      </dsp:nvSpPr>
      <dsp:spPr>
        <a:xfrm>
          <a:off x="647700" y="0"/>
          <a:ext cx="4800600" cy="4064000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3971E26-9ED2-0441-B6AA-6303DEF13334}">
      <dsp:nvSpPr>
        <dsp:cNvPr id="0" name=""/>
        <dsp:cNvSpPr/>
      </dsp:nvSpPr>
      <dsp:spPr>
        <a:xfrm>
          <a:off x="1280160" y="26416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Stepping In/Rational </a:t>
          </a:r>
        </a:p>
      </dsp:txBody>
      <dsp:txXfrm>
        <a:off x="1359515" y="343515"/>
        <a:ext cx="1466890" cy="1466890"/>
      </dsp:txXfrm>
    </dsp:sp>
    <dsp:sp modelId="{9D5B1531-A7E8-A248-B86D-F855BB3061E4}">
      <dsp:nvSpPr>
        <dsp:cNvPr id="0" name=""/>
        <dsp:cNvSpPr/>
      </dsp:nvSpPr>
      <dsp:spPr>
        <a:xfrm>
          <a:off x="3190240" y="26416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Stepping In/Emotional</a:t>
          </a:r>
        </a:p>
      </dsp:txBody>
      <dsp:txXfrm>
        <a:off x="3269595" y="343515"/>
        <a:ext cx="1466890" cy="1466890"/>
      </dsp:txXfrm>
    </dsp:sp>
    <dsp:sp modelId="{C7CCC799-F10F-7A4C-94C2-481770775F7A}">
      <dsp:nvSpPr>
        <dsp:cNvPr id="0" name=""/>
        <dsp:cNvSpPr/>
      </dsp:nvSpPr>
      <dsp:spPr>
        <a:xfrm>
          <a:off x="1280160" y="217424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Stepping Out/Rational</a:t>
          </a:r>
        </a:p>
      </dsp:txBody>
      <dsp:txXfrm>
        <a:off x="1359515" y="2253595"/>
        <a:ext cx="1466890" cy="1466890"/>
      </dsp:txXfrm>
    </dsp:sp>
    <dsp:sp modelId="{9A3FCD6A-63CA-8D45-A799-CBA44CB14E43}">
      <dsp:nvSpPr>
        <dsp:cNvPr id="0" name=""/>
        <dsp:cNvSpPr/>
      </dsp:nvSpPr>
      <dsp:spPr>
        <a:xfrm>
          <a:off x="3190240" y="2174240"/>
          <a:ext cx="1625600" cy="1625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Stepping Out/Emotional</a:t>
          </a:r>
        </a:p>
      </dsp:txBody>
      <dsp:txXfrm>
        <a:off x="3269595" y="2253595"/>
        <a:ext cx="1466890" cy="14668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E0C0303F-35E2-4CDA-A337-3C1C71795EFA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6436C6F3-CD66-4EA9-836C-65455433B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150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/>
          <a:lstStyle>
            <a:lvl1pPr algn="r">
              <a:defRPr sz="1200"/>
            </a:lvl1pPr>
          </a:lstStyle>
          <a:p>
            <a:fld id="{3E06DBBD-DED9-4571-A571-901409B24B7C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7287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1" rIns="91303" bIns="4565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303" tIns="45651" rIns="91303" bIns="4565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303" tIns="45651" rIns="91303" bIns="45651" rtlCol="0" anchor="b"/>
          <a:lstStyle>
            <a:lvl1pPr algn="r">
              <a:defRPr sz="1200"/>
            </a:lvl1pPr>
          </a:lstStyle>
          <a:p>
            <a:fld id="{D00AC60E-9A3C-4E3B-8172-7CE32920E43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083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320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7420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600" dirty="0" smtClean="0"/>
              <a:t>(Can you specifically explain</a:t>
            </a:r>
            <a:r>
              <a:rPr lang="en-GB" sz="1600" baseline="0" dirty="0" smtClean="0"/>
              <a:t> why</a:t>
            </a:r>
            <a:r>
              <a:rPr lang="en-GB" sz="1600" dirty="0" smtClean="0"/>
              <a:t> you would use SWOT</a:t>
            </a:r>
            <a:r>
              <a:rPr lang="en-GB" sz="1600" baseline="0" dirty="0" smtClean="0"/>
              <a:t> in mentoring?) Possible answer: to focus on the individuals current situation or to focus on the actual mentoring relationship.  </a:t>
            </a:r>
            <a:endParaRPr lang="en-GB" sz="1600" dirty="0" smtClean="0"/>
          </a:p>
          <a:p>
            <a:endParaRPr lang="en-GB" sz="1600" dirty="0" smtClean="0"/>
          </a:p>
          <a:p>
            <a:r>
              <a:rPr lang="en-GB" sz="1600" dirty="0" smtClean="0"/>
              <a:t>(Answers when to use SWOT)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600" dirty="0" smtClean="0"/>
              <a:t>Useful both when building rapport initially, or if there is a point of reappraisal. Helps to see where they are at that stage.</a:t>
            </a:r>
          </a:p>
          <a:p>
            <a:endParaRPr lang="en-GB" sz="1600" dirty="0" smtClean="0"/>
          </a:p>
          <a:p>
            <a:r>
              <a:rPr lang="en-GB" sz="1600" dirty="0" smtClean="0"/>
              <a:t>(Can you add overview of how to use SWOT)</a:t>
            </a:r>
          </a:p>
          <a:p>
            <a:endParaRPr lang="en-GB" sz="1600" dirty="0" smtClean="0"/>
          </a:p>
          <a:p>
            <a:r>
              <a:rPr lang="en-GB" sz="1600" dirty="0" smtClean="0"/>
              <a:t>(Can you also add an</a:t>
            </a:r>
            <a:r>
              <a:rPr lang="en-GB" sz="1600" baseline="0" dirty="0" smtClean="0"/>
              <a:t> example of when using SWOT is not helpful? – (I did a quick internet search and found this idea…use it if you want) </a:t>
            </a:r>
            <a:r>
              <a:rPr lang="en-GB" sz="1600" dirty="0" smtClean="0"/>
              <a:t>I would not use SWOT when we are in the realm of hypothetical/or when</a:t>
            </a:r>
            <a:r>
              <a:rPr lang="en-GB" sz="1600" baseline="0" dirty="0" smtClean="0"/>
              <a:t> discussing potential options</a:t>
            </a:r>
            <a:r>
              <a:rPr lang="en-GB" sz="1600" dirty="0" smtClean="0"/>
              <a:t>... especially when these are far-fetched thoughts. SWOT requires some form of comprehension that may not exist in these cases.  Overall the person needs</a:t>
            </a:r>
            <a:r>
              <a:rPr lang="en-GB" sz="1600" baseline="0" dirty="0" smtClean="0"/>
              <a:t> to be in an objective head space to use this tool correctly.)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9506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79768" y="4744883"/>
            <a:ext cx="5438140" cy="4467701"/>
          </a:xfrm>
        </p:spPr>
        <p:txBody>
          <a:bodyPr/>
          <a:lstStyle/>
          <a:p>
            <a:endParaRPr lang="en-GB" sz="1600" dirty="0" smtClean="0"/>
          </a:p>
          <a:p>
            <a:endParaRPr lang="en-GB" sz="1600" dirty="0" smtClean="0"/>
          </a:p>
          <a:p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967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5774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6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GB" sz="1200" dirty="0" smtClean="0"/>
              <a:t>(Can you specifically explain</a:t>
            </a:r>
            <a:r>
              <a:rPr lang="en-GB" sz="1200" baseline="0" dirty="0" smtClean="0"/>
              <a:t> why</a:t>
            </a:r>
            <a:r>
              <a:rPr lang="en-GB" sz="1200" dirty="0" smtClean="0"/>
              <a:t> you would use </a:t>
            </a:r>
            <a:r>
              <a:rPr lang="en-GB" dirty="0" smtClean="0"/>
              <a:t>Visualisation </a:t>
            </a:r>
            <a:r>
              <a:rPr lang="en-GB" sz="1200" baseline="0" dirty="0" smtClean="0"/>
              <a:t>in a mentoring relationship? )</a:t>
            </a:r>
          </a:p>
          <a:p>
            <a:endParaRPr lang="en-GB" sz="1200" baseline="0" dirty="0" smtClean="0"/>
          </a:p>
          <a:p>
            <a:r>
              <a:rPr lang="en-GB" sz="1200" dirty="0" smtClean="0"/>
              <a:t>(Answers when to use </a:t>
            </a:r>
            <a:r>
              <a:rPr lang="en-US" dirty="0" err="1" smtClean="0"/>
              <a:t>Visualisation</a:t>
            </a:r>
            <a:r>
              <a:rPr lang="en-GB" sz="1200" dirty="0" smtClean="0"/>
              <a:t>) </a:t>
            </a:r>
          </a:p>
          <a:p>
            <a:endParaRPr lang="en-GB" sz="1200" dirty="0" smtClean="0"/>
          </a:p>
          <a:p>
            <a:r>
              <a:rPr lang="en-GB" sz="1200" dirty="0" smtClean="0"/>
              <a:t>(Can you add overview of how to use </a:t>
            </a:r>
            <a:r>
              <a:rPr lang="en-GB" dirty="0" smtClean="0"/>
              <a:t>Visualisation </a:t>
            </a:r>
            <a:r>
              <a:rPr lang="en-GB" sz="1200" dirty="0" smtClean="0"/>
              <a:t>)</a:t>
            </a:r>
          </a:p>
          <a:p>
            <a:endParaRPr lang="en-GB" sz="1200" dirty="0" smtClean="0"/>
          </a:p>
          <a:p>
            <a:r>
              <a:rPr lang="en-GB" sz="1200" dirty="0" smtClean="0"/>
              <a:t>(Can you also add an</a:t>
            </a:r>
            <a:r>
              <a:rPr lang="en-GB" sz="1200" baseline="0" dirty="0" smtClean="0"/>
              <a:t> example of when using </a:t>
            </a:r>
            <a:r>
              <a:rPr lang="en-GB" dirty="0" smtClean="0"/>
              <a:t>Visualisation </a:t>
            </a:r>
            <a:r>
              <a:rPr lang="en-US" dirty="0" smtClean="0"/>
              <a:t>may </a:t>
            </a:r>
            <a:r>
              <a:rPr lang="en-GB" sz="1200" baseline="0" dirty="0" smtClean="0"/>
              <a:t>not be helpful?)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07286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7</a:t>
            </a:fld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39709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AC60E-9A3C-4E3B-8172-7CE32920E43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9804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89C30-4A01-4492-BED2-718BCC33569B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749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5DD1-76F0-4D4C-9605-DD5367DF936A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496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D4A8E-230D-4444-B9DE-3404059E8849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75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134CF-D66D-4C0E-A67E-5B4181A3A619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156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4183C-3950-480B-A979-B0449A9CF07C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112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50EE8-F467-4C31-B429-4AE58E48FD10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754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84BA6-DC9F-4272-88D5-7B7021401D92}" type="datetime1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4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8D75F-B8AD-4180-A306-3649BE3141F6}" type="datetime1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041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A164E-8CEA-4824-AF66-565C21C9DC23}" type="datetime1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51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0C272-BE78-480F-88AC-92BBC8D5E6FF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991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C5338-9182-4306-8300-BEF00C6E3AB9}" type="datetime1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60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51F954-C25B-4DA1-A0E2-5F3D5F937E04}" type="datetime1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© Coach Mentoring Ltd 2016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87F63-3C03-41F6-A456-F76DE6E5B0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072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hyperlink" Target="mailto:LearningandDevelopment@ed.ac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Creative Mentoring Techniques for Mentors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Lis Merrick, </a:t>
            </a:r>
          </a:p>
          <a:p>
            <a:r>
              <a:rPr lang="en-GB" dirty="0"/>
              <a:t>Coach Mentoring Ltd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1</a:t>
            </a:fld>
            <a:endParaRPr lang="en-GB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2" name="Pictur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59168"/>
            <a:ext cx="3563888" cy="1698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0955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111731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Using techniques in mentoring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35462"/>
          </a:xfrm>
        </p:spPr>
        <p:txBody>
          <a:bodyPr>
            <a:normAutofit fontScale="77500" lnSpcReduction="20000"/>
          </a:bodyPr>
          <a:lstStyle/>
          <a:p>
            <a:r>
              <a:rPr lang="en-GB" sz="3800" dirty="0"/>
              <a:t>Mentor can be more specifically helpful than they otherwise would be</a:t>
            </a:r>
          </a:p>
          <a:p>
            <a:r>
              <a:rPr lang="en-GB" sz="3800" dirty="0"/>
              <a:t>Gives the mentor tools for addressing situations where the mentee cannot see a way through an issue, and providing a way of doing so</a:t>
            </a:r>
          </a:p>
          <a:p>
            <a:r>
              <a:rPr lang="en-GB" sz="3800" dirty="0"/>
              <a:t>Reduces anxiety and increases sense of wellbeing of mentor, and facilitates learning and development for the mentee</a:t>
            </a:r>
          </a:p>
          <a:p>
            <a:r>
              <a:rPr lang="en-GB" sz="3800" dirty="0"/>
              <a:t>Always use techniques appropriately</a:t>
            </a:r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6496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111731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SWOT Analysis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r>
              <a:rPr lang="en-GB" dirty="0"/>
              <a:t>Strengths</a:t>
            </a:r>
          </a:p>
          <a:p>
            <a:r>
              <a:rPr lang="en-GB" dirty="0"/>
              <a:t>Weaknesses</a:t>
            </a:r>
          </a:p>
          <a:p>
            <a:r>
              <a:rPr lang="en-GB" dirty="0"/>
              <a:t>Opportunities</a:t>
            </a:r>
          </a:p>
          <a:p>
            <a:r>
              <a:rPr lang="en-GB" dirty="0"/>
              <a:t>Threats</a:t>
            </a:r>
          </a:p>
          <a:p>
            <a:pPr marL="0" indent="0">
              <a:buNone/>
            </a:pPr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41800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855" y="802870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Stepping In/Stepping Out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705275"/>
          </a:xfrm>
        </p:spPr>
        <p:txBody>
          <a:bodyPr>
            <a:normAutofit/>
          </a:bodyPr>
          <a:lstStyle/>
          <a:p>
            <a:endParaRPr lang="en-GB" sz="2800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47741203"/>
              </p:ext>
            </p:extLst>
          </p:nvPr>
        </p:nvGraphicFramePr>
        <p:xfrm>
          <a:off x="1524000" y="21336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7" name="TextBox 6"/>
          <p:cNvSpPr txBox="1"/>
          <p:nvPr/>
        </p:nvSpPr>
        <p:spPr>
          <a:xfrm flipH="1">
            <a:off x="3995936" y="1729582"/>
            <a:ext cx="1625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Stepping In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086600" y="3962400"/>
            <a:ext cx="14009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Emotional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797300" y="6172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Stepping Out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3962400"/>
            <a:ext cx="21445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Rational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464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43" y="111731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Using objects</a:t>
            </a:r>
            <a:endParaRPr lang="en-GB" b="1" dirty="0">
              <a:latin typeface="Century Gothic" panose="020B0502020202020204" pitchFamily="34" charset="0"/>
            </a:endParaRPr>
          </a:p>
        </p:txBody>
      </p:sp>
      <p:pic>
        <p:nvPicPr>
          <p:cNvPr id="4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624" y="3212976"/>
            <a:ext cx="2857500" cy="2844800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6"/>
          <a:stretch>
            <a:fillRect/>
          </a:stretch>
        </p:blipFill>
        <p:spPr>
          <a:xfrm>
            <a:off x="4860032" y="2564904"/>
            <a:ext cx="3492063" cy="232380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055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88680" y="1772816"/>
            <a:ext cx="8229600" cy="1143000"/>
          </a:xfrm>
        </p:spPr>
        <p:txBody>
          <a:bodyPr/>
          <a:lstStyle/>
          <a:p>
            <a:pPr algn="l"/>
            <a:r>
              <a:rPr lang="en-GB" dirty="0"/>
              <a:t>Visualisation</a:t>
            </a:r>
          </a:p>
        </p:txBody>
      </p:sp>
      <p:sp>
        <p:nvSpPr>
          <p:cNvPr id="7" name="Rectangle 6"/>
          <p:cNvSpPr/>
          <p:nvPr/>
        </p:nvSpPr>
        <p:spPr>
          <a:xfrm>
            <a:off x="891614" y="3285440"/>
            <a:ext cx="411279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200" dirty="0"/>
              <a:t>And Solutions Focussed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77300" y="3533521"/>
            <a:ext cx="3035300" cy="2679700"/>
          </a:xfrm>
          <a:prstGeom prst="rect">
            <a:avLst/>
          </a:prstGeo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09662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90223" y="836712"/>
            <a:ext cx="8229600" cy="1143000"/>
          </a:xfrm>
        </p:spPr>
        <p:txBody>
          <a:bodyPr>
            <a:normAutofit/>
          </a:bodyPr>
          <a:lstStyle/>
          <a:p>
            <a:r>
              <a:rPr lang="en-GB" dirty="0"/>
              <a:t>Your reflection</a:t>
            </a:r>
          </a:p>
        </p:txBody>
      </p:sp>
      <p:pic>
        <p:nvPicPr>
          <p:cNvPr id="10" name="Content Placeholder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pic>
        <p:nvPicPr>
          <p:cNvPr id="11" name="Picture 10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174433"/>
            <a:ext cx="2362200" cy="840105"/>
          </a:xfrm>
          <a:prstGeom prst="rect">
            <a:avLst/>
          </a:prstGeom>
        </p:spPr>
      </p:pic>
      <p:sp>
        <p:nvSpPr>
          <p:cNvPr id="8" name="AutoShape 4"/>
          <p:cNvSpPr>
            <a:spLocks noChangeArrowheads="1"/>
          </p:cNvSpPr>
          <p:nvPr/>
        </p:nvSpPr>
        <p:spPr bwMode="auto">
          <a:xfrm>
            <a:off x="1566657" y="2276872"/>
            <a:ext cx="6166444" cy="3600616"/>
          </a:xfrm>
          <a:prstGeom prst="cloudCallout">
            <a:avLst>
              <a:gd name="adj1" fmla="val -54150"/>
              <a:gd name="adj2" fmla="val 5580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en-GB" sz="2000" dirty="0"/>
              <a:t>So which of these creative techniques resonate most with you?</a:t>
            </a:r>
          </a:p>
          <a:p>
            <a:pPr algn="ctr">
              <a:defRPr/>
            </a:pPr>
            <a:endParaRPr lang="en-GB" sz="2000" dirty="0"/>
          </a:p>
          <a:p>
            <a:pPr algn="ctr">
              <a:defRPr/>
            </a:pPr>
            <a:r>
              <a:rPr lang="en-GB" sz="2000" dirty="0"/>
              <a:t>How can you develop your confidence as a mentor to try them out?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8903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idx="1"/>
          </p:nvPr>
        </p:nvSpPr>
        <p:spPr>
          <a:xfrm>
            <a:off x="611560" y="2204864"/>
            <a:ext cx="8201025" cy="40640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1200" dirty="0">
              <a:latin typeface="Century Gothic" panose="020B0502020202020204" pitchFamily="34" charset="0"/>
            </a:endParaRPr>
          </a:p>
          <a:p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95" y="2852936"/>
            <a:ext cx="8384480" cy="2982009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8340" y="1952836"/>
            <a:ext cx="8229600" cy="1800200"/>
          </a:xfrm>
        </p:spPr>
        <p:txBody>
          <a:bodyPr>
            <a:normAutofit/>
          </a:bodyPr>
          <a:lstStyle/>
          <a:p>
            <a:r>
              <a:rPr lang="en-GB" sz="3600" dirty="0">
                <a:latin typeface="Calibri" panose="020F0502020204030204" pitchFamily="34" charset="0"/>
              </a:rPr>
              <a:t>Get in touch with any questions:</a:t>
            </a:r>
            <a:r>
              <a:rPr lang="en-GB" sz="3600">
                <a:latin typeface="Calibri" panose="020F0502020204030204" pitchFamily="34" charset="0"/>
              </a:rPr>
              <a:t/>
            </a:r>
            <a:br>
              <a:rPr lang="en-GB" sz="3600">
                <a:latin typeface="Calibri" panose="020F0502020204030204" pitchFamily="34" charset="0"/>
              </a:rPr>
            </a:br>
            <a:r>
              <a:rPr lang="en-GB" sz="3600" smtClean="0">
                <a:latin typeface="Calibri" panose="020F0502020204030204" pitchFamily="34" charset="0"/>
                <a:hlinkClick r:id="rId4"/>
              </a:rPr>
              <a:t>LearningandDevelopment@ed.ac.uk</a:t>
            </a:r>
            <a:r>
              <a:rPr lang="en-GB" sz="3600" smtClean="0">
                <a:latin typeface="Calibri" panose="020F0502020204030204" pitchFamily="34" charset="0"/>
              </a:rPr>
              <a:t>  </a:t>
            </a:r>
            <a:r>
              <a:rPr lang="en-GB" sz="3600" dirty="0">
                <a:latin typeface="Century Gothic" panose="020B0502020202020204" pitchFamily="34" charset="0"/>
              </a:rPr>
              <a:t/>
            </a:r>
            <a:br>
              <a:rPr lang="en-GB" sz="3600" dirty="0">
                <a:latin typeface="Century Gothic" panose="020B0502020202020204" pitchFamily="34" charset="0"/>
              </a:rPr>
            </a:br>
            <a:endParaRPr lang="en-GB" sz="3600" dirty="0">
              <a:latin typeface="Century Gothic" panose="020B0502020202020204" pitchFamily="34" charset="0"/>
            </a:endParaRPr>
          </a:p>
        </p:txBody>
      </p:sp>
      <p:pic>
        <p:nvPicPr>
          <p:cNvPr id="9" name="Content Placeholder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70" y="232236"/>
            <a:ext cx="4502110" cy="724501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© Coach Mentoring Ltd 2016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87F63-3C03-41F6-A456-F76DE6E5B0A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642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 Edin PP template" id="{E19D5A27-BE0A-497C-B4CD-22F2B4699AB2}" vid="{40A6A716-71D4-4032-BA2C-9F0584343E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Uni Edin PP template</Template>
  <TotalTime>1541</TotalTime>
  <Words>409</Words>
  <Application>Microsoft Office PowerPoint</Application>
  <PresentationFormat>On-screen Show (4:3)</PresentationFormat>
  <Paragraphs>70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Century Gothic</vt:lpstr>
      <vt:lpstr>Office Theme</vt:lpstr>
      <vt:lpstr>Creative Mentoring Techniques for Mentors</vt:lpstr>
      <vt:lpstr>Using techniques in mentoring</vt:lpstr>
      <vt:lpstr>SWOT Analysis</vt:lpstr>
      <vt:lpstr>Stepping In/Stepping Out</vt:lpstr>
      <vt:lpstr>Using objects</vt:lpstr>
      <vt:lpstr>Visualisation</vt:lpstr>
      <vt:lpstr>Your reflection</vt:lpstr>
      <vt:lpstr>Get in touch with any questions: LearningandDevelopment@ed.ac.uk   </vt:lpstr>
    </vt:vector>
  </TitlesOfParts>
  <Company>University of Edinburgh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Creative Mentoring Techniques</dc:title>
  <dc:creator>Jacki Mason</dc:creator>
  <cp:lastModifiedBy>FAIRWEATHER Joanna</cp:lastModifiedBy>
  <cp:revision>28</cp:revision>
  <cp:lastPrinted>2016-06-22T10:22:48Z</cp:lastPrinted>
  <dcterms:created xsi:type="dcterms:W3CDTF">2016-03-22T14:28:13Z</dcterms:created>
  <dcterms:modified xsi:type="dcterms:W3CDTF">2020-10-27T11:48:05Z</dcterms:modified>
</cp:coreProperties>
</file>